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85" r:id="rId1"/>
  </p:sldMasterIdLst>
  <p:notesMasterIdLst>
    <p:notesMasterId r:id="rId65"/>
  </p:notesMasterIdLst>
  <p:handoutMasterIdLst>
    <p:handoutMasterId r:id="rId66"/>
  </p:handoutMasterIdLst>
  <p:sldIdLst>
    <p:sldId id="256" r:id="rId2"/>
    <p:sldId id="380" r:id="rId3"/>
    <p:sldId id="998" r:id="rId4"/>
    <p:sldId id="950" r:id="rId5"/>
    <p:sldId id="951" r:id="rId6"/>
    <p:sldId id="952" r:id="rId7"/>
    <p:sldId id="953" r:id="rId8"/>
    <p:sldId id="954" r:id="rId9"/>
    <p:sldId id="956" r:id="rId10"/>
    <p:sldId id="993" r:id="rId11"/>
    <p:sldId id="999" r:id="rId12"/>
    <p:sldId id="1000" r:id="rId13"/>
    <p:sldId id="947" r:id="rId14"/>
    <p:sldId id="948" r:id="rId15"/>
    <p:sldId id="957" r:id="rId16"/>
    <p:sldId id="994" r:id="rId17"/>
    <p:sldId id="958" r:id="rId18"/>
    <p:sldId id="964" r:id="rId19"/>
    <p:sldId id="965" r:id="rId20"/>
    <p:sldId id="995" r:id="rId21"/>
    <p:sldId id="996" r:id="rId22"/>
    <p:sldId id="997" r:id="rId23"/>
    <p:sldId id="966" r:id="rId24"/>
    <p:sldId id="967" r:id="rId25"/>
    <p:sldId id="968" r:id="rId26"/>
    <p:sldId id="959" r:id="rId27"/>
    <p:sldId id="1001" r:id="rId28"/>
    <p:sldId id="1002" r:id="rId29"/>
    <p:sldId id="1010" r:id="rId30"/>
    <p:sldId id="1011" r:id="rId31"/>
    <p:sldId id="1003" r:id="rId32"/>
    <p:sldId id="1004" r:id="rId33"/>
    <p:sldId id="1006" r:id="rId34"/>
    <p:sldId id="1007" r:id="rId35"/>
    <p:sldId id="1008" r:id="rId36"/>
    <p:sldId id="1005" r:id="rId37"/>
    <p:sldId id="1012" r:id="rId38"/>
    <p:sldId id="969" r:id="rId39"/>
    <p:sldId id="970" r:id="rId40"/>
    <p:sldId id="971" r:id="rId41"/>
    <p:sldId id="972" r:id="rId42"/>
    <p:sldId id="973" r:id="rId43"/>
    <p:sldId id="960" r:id="rId44"/>
    <p:sldId id="961" r:id="rId45"/>
    <p:sldId id="974" r:id="rId46"/>
    <p:sldId id="975" r:id="rId47"/>
    <p:sldId id="976" r:id="rId48"/>
    <p:sldId id="977" r:id="rId49"/>
    <p:sldId id="978" r:id="rId50"/>
    <p:sldId id="979" r:id="rId51"/>
    <p:sldId id="985" r:id="rId52"/>
    <p:sldId id="981" r:id="rId53"/>
    <p:sldId id="982" r:id="rId54"/>
    <p:sldId id="986" r:id="rId55"/>
    <p:sldId id="987" r:id="rId56"/>
    <p:sldId id="988" r:id="rId57"/>
    <p:sldId id="989" r:id="rId58"/>
    <p:sldId id="990" r:id="rId59"/>
    <p:sldId id="983" r:id="rId60"/>
    <p:sldId id="991" r:id="rId61"/>
    <p:sldId id="992" r:id="rId62"/>
    <p:sldId id="963" r:id="rId63"/>
    <p:sldId id="275" r:id="rId64"/>
  </p:sldIdLst>
  <p:sldSz cx="9144000" cy="6858000" type="screen4x3"/>
  <p:notesSz cx="6797675" cy="9874250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66"/>
    <a:srgbClr val="008000"/>
    <a:srgbClr val="FF0000"/>
    <a:srgbClr val="3366FF"/>
    <a:srgbClr val="660033"/>
    <a:srgbClr val="640032"/>
    <a:srgbClr val="452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99393" autoAdjust="0"/>
  </p:normalViewPr>
  <p:slideViewPr>
    <p:cSldViewPr>
      <p:cViewPr varScale="1">
        <p:scale>
          <a:sx n="121" d="100"/>
          <a:sy n="121" d="100"/>
        </p:scale>
        <p:origin x="-1578" y="-90"/>
      </p:cViewPr>
      <p:guideLst>
        <p:guide orient="horz" pos="2160"/>
        <p:guide pos="2784"/>
      </p:guideLst>
    </p:cSldViewPr>
  </p:slideViewPr>
  <p:outlineViewPr>
    <p:cViewPr>
      <p:scale>
        <a:sx n="33" d="100"/>
        <a:sy n="33" d="100"/>
      </p:scale>
      <p:origin x="0" y="688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3330" y="-90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0CB5E21E-0029-498F-90ED-4716A616E786}" type="datetimeFigureOut">
              <a:rPr lang="ko-KR" altLang="en-US"/>
              <a:pPr>
                <a:defRPr/>
              </a:pPr>
              <a:t>2013-08-28</a:t>
            </a:fld>
            <a:endParaRPr lang="en-US" altLang="ko-KR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F0BB7F4E-DEE6-434A-A197-190ED796D4C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97650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mp>
</file>

<file path=ppt/media/image11.jpeg>
</file>

<file path=ppt/media/image12.tmp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4.jpeg>
</file>

<file path=ppt/media/image5.jpeg>
</file>

<file path=ppt/media/image6.jpeg>
</file>

<file path=ppt/media/image7.tmp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A51144D-6558-4004-9795-A25F913C5F3B}" type="datetimeFigureOut">
              <a:rPr lang="ko-KR" altLang="en-US"/>
              <a:pPr>
                <a:defRPr/>
              </a:pPr>
              <a:t>2013-08-28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736D9A9E-A088-4197-BD19-C178462E4E8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8438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앞표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/>
          <a:stretch>
            <a:fillRect/>
          </a:stretch>
        </p:blipFill>
        <p:spPr bwMode="auto">
          <a:xfrm>
            <a:off x="0" y="0"/>
            <a:ext cx="91440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chemeClr val="bg2"/>
            </a:fgClr>
            <a:bgClr>
              <a:schemeClr val="bg1"/>
            </a:bgClr>
          </a:pattFill>
          <a:ln w="0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5" name="Rectangle 10"/>
          <p:cNvSpPr>
            <a:spLocks noChangeArrowheads="1"/>
          </p:cNvSpPr>
          <p:nvPr/>
        </p:nvSpPr>
        <p:spPr bwMode="invGray">
          <a:xfrm>
            <a:off x="-7938" y="4292600"/>
            <a:ext cx="9153526" cy="10779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</p:spPr>
        <p:txBody>
          <a:bodyPr/>
          <a:lstStyle>
            <a:lvl1pPr marL="717550" indent="0">
              <a:defRPr sz="3600" b="0" baseline="0">
                <a:solidFill>
                  <a:srgbClr val="660033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0515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8"/>
          <p:cNvSpPr txBox="1">
            <a:spLocks/>
          </p:cNvSpPr>
          <p:nvPr userDrawn="1"/>
        </p:nvSpPr>
        <p:spPr bwMode="auto">
          <a:xfrm>
            <a:off x="227013" y="93663"/>
            <a:ext cx="6172200" cy="563562"/>
          </a:xfrm>
          <a:prstGeom prst="rect">
            <a:avLst/>
          </a:prstGeom>
          <a:noFill/>
          <a:ln>
            <a:noFill/>
          </a:ln>
          <a:extLst/>
        </p:spPr>
        <p:txBody>
          <a:bodyPr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latinLnBrk="0">
              <a:defRPr/>
            </a:pPr>
            <a:r>
              <a:rPr kumimoji="0" lang="en-US" altLang="ko-KR" sz="2800" smtClean="0">
                <a:solidFill>
                  <a:srgbClr val="660033"/>
                </a:solidFill>
                <a:latin typeface="HY견고딕" pitchFamily="18" charset="-127"/>
                <a:ea typeface="HY견고딕" pitchFamily="18" charset="-127"/>
              </a:rPr>
              <a:t>Contents</a:t>
            </a:r>
            <a:endParaRPr kumimoji="0" lang="ko-KR" altLang="en-US" sz="2800" smtClean="0">
              <a:solidFill>
                <a:srgbClr val="660033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chemeClr val="bg2">
                <a:lumMod val="90000"/>
              </a:schemeClr>
            </a:solidFill>
            <a:prstDash val="sysDot"/>
          </a:ln>
        </p:spPr>
        <p:txBody>
          <a:bodyPr/>
          <a:lstStyle>
            <a:lvl1pPr marL="342900" marR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2400"/>
            </a:lvl1pPr>
            <a:lvl2pPr marL="539750" marR="0" indent="-182563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0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800">
                <a:latin typeface="맑은 고딕" pitchFamily="50" charset="-127"/>
                <a:ea typeface="맑은 고딕" pitchFamily="50" charset="-127"/>
              </a:defRPr>
            </a:lvl2pPr>
            <a:lvl3pPr marL="809625" marR="0" indent="-182563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  <a:endParaRPr lang="en-US" altLang="ko-KR" noProof="0" dirty="0" smtClean="0"/>
          </a:p>
          <a:p>
            <a:pPr lvl="1"/>
            <a:endParaRPr lang="ko-KR" alt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5096526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</p:spPr>
        <p:txBody>
          <a:bodyPr/>
          <a:lstStyle>
            <a:lvl1pPr marL="342900" marR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/>
            </a:lvl1pPr>
            <a:lvl2pPr marL="539750" marR="0" indent="-182563" algn="l" defTabSz="9144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30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/>
            </a:lvl2pPr>
            <a:lvl3pPr marL="809625" marR="0" indent="-182563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300"/>
              </a:spcAft>
              <a:buClr>
                <a:srgbClr val="ADB9AD"/>
              </a:buClr>
              <a:buSzTx/>
              <a:buFontTx/>
              <a:buChar char="•"/>
              <a:tabLst/>
              <a:defRPr sz="1800"/>
            </a:lvl3pPr>
            <a:lvl4pPr marL="1076325" indent="-180975">
              <a:buFont typeface="Arial" pitchFamily="34" charset="0"/>
              <a:buChar char="−"/>
              <a:defRPr sz="1600" b="0">
                <a:latin typeface="맑은 고딕" pitchFamily="50" charset="-127"/>
                <a:ea typeface="맑은 고딕" pitchFamily="50" charset="-127"/>
              </a:defRPr>
            </a:lvl4pPr>
            <a:lvl5pPr marL="1260475" indent="-185738">
              <a:buFont typeface="Arial" pitchFamily="34" charset="0"/>
              <a:buChar char="•"/>
              <a:defRPr sz="15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2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뒷표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/>
          <a:stretch>
            <a:fillRect/>
          </a:stretch>
        </p:blipFill>
        <p:spPr bwMode="auto">
          <a:xfrm>
            <a:off x="0" y="0"/>
            <a:ext cx="91440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chemeClr val="bg2"/>
            </a:fgClr>
            <a:bgClr>
              <a:schemeClr val="bg1"/>
            </a:bgClr>
          </a:pattFill>
          <a:ln w="0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0" latinLnBrk="0" hangingPunct="0">
              <a:defRPr/>
            </a:pPr>
            <a:endParaRPr kumimoji="0" lang="ko-KR" altLang="en-US"/>
          </a:p>
        </p:txBody>
      </p:sp>
      <p:sp>
        <p:nvSpPr>
          <p:cNvPr id="7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Verdana"/>
              </a:rPr>
              <a:t>Thank You !</a:t>
            </a:r>
            <a:endParaRPr lang="ko-KR" altLang="en-US" sz="5400" b="1" kern="10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65260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C0C0C0"/>
            </a:fgClr>
            <a:bgClr>
              <a:srgbClr val="FFFFFF"/>
            </a:bgClr>
          </a:pattFill>
          <a:ln w="0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ko-KR" altLang="en-US">
              <a:solidFill>
                <a:srgbClr val="1D4940"/>
              </a:solidFill>
            </a:endParaRPr>
          </a:p>
        </p:txBody>
      </p:sp>
      <p:sp>
        <p:nvSpPr>
          <p:cNvPr id="1028" name="Rectangle 18"/>
          <p:cNvSpPr>
            <a:spLocks noChangeArrowheads="1"/>
          </p:cNvSpPr>
          <p:nvPr/>
        </p:nvSpPr>
        <p:spPr bwMode="auto">
          <a:xfrm>
            <a:off x="8101013" y="6516688"/>
            <a:ext cx="966787" cy="341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 eaLnBrk="0" hangingPunct="0">
              <a:defRPr/>
            </a:pPr>
            <a:fld id="{4FACEBE8-EF5A-4D09-87C7-B60B2082233B}" type="slidenum">
              <a:rPr lang="ko-KR" altLang="en-US" sz="1400">
                <a:solidFill>
                  <a:srgbClr val="452103"/>
                </a:solidFill>
                <a:latin typeface="HY헤드라인M" pitchFamily="18" charset="-127"/>
                <a:ea typeface="HY헤드라인M" pitchFamily="18" charset="-127"/>
              </a:rPr>
              <a:pPr algn="r" eaLnBrk="0" hangingPunct="0">
                <a:defRPr/>
              </a:pPr>
              <a:t>‹#›</a:t>
            </a:fld>
            <a:r>
              <a:rPr lang="en-US" altLang="ko-KR" sz="1400">
                <a:solidFill>
                  <a:srgbClr val="452103"/>
                </a:solidFill>
                <a:latin typeface="HY헤드라인M" pitchFamily="18" charset="-127"/>
                <a:ea typeface="HY헤드라인M" pitchFamily="18" charset="-127"/>
              </a:rPr>
              <a:t>/50</a:t>
            </a:r>
          </a:p>
        </p:txBody>
      </p:sp>
      <p:sp>
        <p:nvSpPr>
          <p:cNvPr id="1029" name="텍스트 개체 틀 22"/>
          <p:cNvSpPr>
            <a:spLocks noGrp="1"/>
          </p:cNvSpPr>
          <p:nvPr>
            <p:ph type="body" idx="1"/>
          </p:nvPr>
        </p:nvSpPr>
        <p:spPr bwMode="auto">
          <a:xfrm>
            <a:off x="228600" y="931863"/>
            <a:ext cx="86868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  <a:endParaRPr lang="en-US" altLang="ko-KR" smtClean="0"/>
          </a:p>
          <a:p>
            <a:pPr lvl="3"/>
            <a:endParaRPr lang="ko-KR" altLang="en-US" smtClean="0"/>
          </a:p>
          <a:p>
            <a:pPr lvl="3"/>
            <a:endParaRPr lang="en-US" altLang="ko-KR" smtClean="0"/>
          </a:p>
        </p:txBody>
      </p:sp>
      <p:sp>
        <p:nvSpPr>
          <p:cNvPr id="1030" name="제목 개체 틀 23"/>
          <p:cNvSpPr>
            <a:spLocks noGrp="1"/>
          </p:cNvSpPr>
          <p:nvPr>
            <p:ph type="title"/>
          </p:nvPr>
        </p:nvSpPr>
        <p:spPr bwMode="auto">
          <a:xfrm>
            <a:off x="227013" y="82550"/>
            <a:ext cx="7559675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31" name="Freeform 126"/>
          <p:cNvSpPr>
            <a:spLocks/>
          </p:cNvSpPr>
          <p:nvPr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grpSp>
        <p:nvGrpSpPr>
          <p:cNvPr id="2" name="Group 191"/>
          <p:cNvGrpSpPr>
            <a:grpSpLocks/>
          </p:cNvGrpSpPr>
          <p:nvPr/>
        </p:nvGrpSpPr>
        <p:grpSpPr bwMode="auto">
          <a:xfrm>
            <a:off x="226419" y="668709"/>
            <a:ext cx="8675591" cy="131762"/>
            <a:chOff x="192" y="446"/>
            <a:chExt cx="5513" cy="78"/>
          </a:xfrm>
          <a:solidFill>
            <a:srgbClr val="92D050"/>
          </a:solidFill>
        </p:grpSpPr>
        <p:grpSp>
          <p:nvGrpSpPr>
            <p:cNvPr id="3" name="Group 192"/>
            <p:cNvGrpSpPr>
              <a:grpSpLocks/>
            </p:cNvGrpSpPr>
            <p:nvPr/>
          </p:nvGrpSpPr>
          <p:grpSpPr bwMode="auto">
            <a:xfrm>
              <a:off x="192" y="446"/>
              <a:ext cx="5513" cy="78"/>
              <a:chOff x="192" y="446"/>
              <a:chExt cx="5513" cy="78"/>
            </a:xfrm>
            <a:grpFill/>
          </p:grpSpPr>
          <p:sp>
            <p:nvSpPr>
              <p:cNvPr id="27" name="Rectangle 193"/>
              <p:cNvSpPr>
                <a:spLocks noChangeArrowheads="1"/>
              </p:cNvSpPr>
              <p:nvPr/>
            </p:nvSpPr>
            <p:spPr bwMode="gray">
              <a:xfrm>
                <a:off x="192" y="446"/>
                <a:ext cx="1488" cy="78"/>
              </a:xfrm>
              <a:prstGeom prst="rect">
                <a:avLst/>
              </a:prstGeom>
              <a:grpFill/>
              <a:ln w="9525">
                <a:solidFill>
                  <a:srgbClr val="92D050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latinLnBrk="0">
                  <a:defRPr/>
                </a:pPr>
                <a:endParaRPr kumimoji="0" lang="ko-KR" altLang="en-US" sz="1800">
                  <a:solidFill>
                    <a:srgbClr val="000000"/>
                  </a:solidFill>
                  <a:latin typeface="Arial" charset="0"/>
                  <a:ea typeface="굴림" charset="-127"/>
                </a:endParaRPr>
              </a:p>
            </p:txBody>
          </p:sp>
          <p:sp>
            <p:nvSpPr>
              <p:cNvPr id="28" name="Line 194"/>
              <p:cNvSpPr>
                <a:spLocks noChangeShapeType="1"/>
              </p:cNvSpPr>
              <p:nvPr/>
            </p:nvSpPr>
            <p:spPr bwMode="gray">
              <a:xfrm>
                <a:off x="192" y="519"/>
                <a:ext cx="5513" cy="0"/>
              </a:xfrm>
              <a:prstGeom prst="line">
                <a:avLst/>
              </a:prstGeom>
              <a:grpFill/>
              <a:ln w="19050">
                <a:solidFill>
                  <a:srgbClr val="92D05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latinLnBrk="0">
                  <a:defRPr/>
                </a:pPr>
                <a:endParaRPr kumimoji="0" lang="ko-KR" altLang="en-US" sz="1800">
                  <a:solidFill>
                    <a:srgbClr val="000000"/>
                  </a:solidFill>
                  <a:latin typeface="Arial" charset="0"/>
                  <a:ea typeface="+mn-ea"/>
                </a:endParaRPr>
              </a:p>
            </p:txBody>
          </p:sp>
        </p:grpSp>
        <p:pic>
          <p:nvPicPr>
            <p:cNvPr id="26" name="Picture 195" descr="Untitled-4 copy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gray">
            <a:xfrm>
              <a:off x="300" y="451"/>
              <a:ext cx="72" cy="72"/>
            </a:xfrm>
            <a:prstGeom prst="rect">
              <a:avLst/>
            </a:prstGeom>
            <a:grpFill/>
            <a:ln w="9525">
              <a:solidFill>
                <a:srgbClr val="92D050"/>
              </a:solidFill>
              <a:miter lim="800000"/>
              <a:headEnd/>
              <a:tailEnd/>
            </a:ln>
          </p:spPr>
        </p:pic>
      </p:grp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821" y="5733256"/>
            <a:ext cx="731659" cy="8065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01" r:id="rId1"/>
    <p:sldLayoutId id="2147484702" r:id="rId2"/>
    <p:sldLayoutId id="2147484700" r:id="rId3"/>
    <p:sldLayoutId id="2147484703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2800" kern="1200">
          <a:solidFill>
            <a:srgbClr val="660033"/>
          </a:solidFill>
          <a:latin typeface="HY견고딕" pitchFamily="18" charset="-127"/>
          <a:ea typeface="HY견고딕" pitchFamily="18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2800">
          <a:solidFill>
            <a:srgbClr val="660033"/>
          </a:solidFill>
          <a:latin typeface="HY견고딕" pitchFamily="18" charset="-127"/>
          <a:ea typeface="HY견고딕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2800">
          <a:solidFill>
            <a:srgbClr val="660033"/>
          </a:solidFill>
          <a:latin typeface="HY견고딕" pitchFamily="18" charset="-127"/>
          <a:ea typeface="HY견고딕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2800">
          <a:solidFill>
            <a:srgbClr val="660033"/>
          </a:solidFill>
          <a:latin typeface="HY견고딕" pitchFamily="18" charset="-127"/>
          <a:ea typeface="HY견고딕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2800">
          <a:solidFill>
            <a:srgbClr val="660033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ts val="200"/>
        </a:spcAft>
        <a:buClr>
          <a:srgbClr val="660033"/>
        </a:buClr>
        <a:buFont typeface="Wingdings" pitchFamily="2" charset="2"/>
        <a:buChar char="v"/>
        <a:defRPr sz="24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1pPr>
      <a:lvl2pPr marL="539750" indent="-182563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809625" indent="-182563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162050" indent="-2667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제목 5"/>
          <p:cNvSpPr>
            <a:spLocks noGrp="1"/>
          </p:cNvSpPr>
          <p:nvPr>
            <p:ph type="ctrTitle"/>
          </p:nvPr>
        </p:nvSpPr>
        <p:spPr>
          <a:xfrm>
            <a:off x="1835150" y="4246563"/>
            <a:ext cx="6688138" cy="838200"/>
          </a:xfrm>
        </p:spPr>
        <p:txBody>
          <a:bodyPr/>
          <a:lstStyle/>
          <a:p>
            <a:pPr eaLnBrk="1" hangingPunct="1"/>
            <a:r>
              <a:rPr lang="en-US" altLang="ko-KR" dirty="0" smtClean="0"/>
              <a:t>Sorting &amp; Searching</a:t>
            </a:r>
            <a:endParaRPr lang="ko-KR" altLang="en-US" dirty="0" smtClean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정렬되지 않은 자료</a:t>
            </a:r>
          </a:p>
        </p:txBody>
      </p:sp>
      <p:sp>
        <p:nvSpPr>
          <p:cNvPr id="14339" name="Text Box 4"/>
          <p:cNvSpPr txBox="1">
            <a:spLocks noChangeArrowheads="1"/>
          </p:cNvSpPr>
          <p:nvPr/>
        </p:nvSpPr>
        <p:spPr bwMode="auto">
          <a:xfrm>
            <a:off x="684213" y="865188"/>
            <a:ext cx="7777162" cy="5478423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stdio.h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void sequentialSearch1(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=0;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("\n 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를 검색하여라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-&gt;&gt; ", key);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while 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&lt;n &amp;&amp; a[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]!=key)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   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++;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if(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&lt;n) 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번째에 검색 성공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\n\n", i+1);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else 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번째에 검색 실패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\n\n", i+1);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}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main()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a[]={8, 30, 1, 9, 11, 19, 2};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n=7;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sequentialSearch1(a, n, 9);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sequentialSearch1(a, n, 6);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return 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}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정렬되지 않은 자료</a:t>
            </a:r>
          </a:p>
        </p:txBody>
      </p:sp>
      <p:sp>
        <p:nvSpPr>
          <p:cNvPr id="14339" name="Text Box 4"/>
          <p:cNvSpPr txBox="1">
            <a:spLocks noChangeArrowheads="1"/>
          </p:cNvSpPr>
          <p:nvPr/>
        </p:nvSpPr>
        <p:spPr bwMode="auto">
          <a:xfrm>
            <a:off x="684213" y="865188"/>
            <a:ext cx="7777162" cy="4832092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stdio.h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void sequentialSearch1(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=0;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("\n 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를 검색하여라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-&gt;&gt; ", key);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while 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&lt;n &amp;&amp; a[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]!=key)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   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++;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("%d\n", 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&lt; n ? i+1 : -1));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}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main()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a[]={8, 30, 1, 9, 11, 19, 2};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n=7;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sequentialSearch1(a, n, 9);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sequentialSearch1(a, n, 6);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return 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}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663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랜덤 배열 생성</a:t>
            </a:r>
          </a:p>
        </p:txBody>
      </p:sp>
      <p:sp>
        <p:nvSpPr>
          <p:cNvPr id="14339" name="Text Box 4"/>
          <p:cNvSpPr txBox="1">
            <a:spLocks noChangeArrowheads="1"/>
          </p:cNvSpPr>
          <p:nvPr/>
        </p:nvSpPr>
        <p:spPr bwMode="auto">
          <a:xfrm>
            <a:off x="684213" y="865188"/>
            <a:ext cx="7777162" cy="5047536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stdio.h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stdlib.h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time.h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S[10];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main() 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temp;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srand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(time(NULL));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, j;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for 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= 0;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&lt; 10;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++) 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temp = rand() % 20 + 1;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S[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 = temp;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for (j = 0; j &lt;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; j++) 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	if (temp == S[j])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	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--;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}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}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for 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= 0;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&lt; 10;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++)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("%d\t", S[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return 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}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514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순차 검색 </a:t>
            </a:r>
            <a:r>
              <a:rPr lang="en-US" altLang="ko-KR" dirty="0" smtClean="0">
                <a:latin typeface="Times New Roman" pitchFamily="18" charset="0"/>
              </a:rPr>
              <a:t>–</a:t>
            </a:r>
            <a:r>
              <a:rPr lang="en-US" altLang="ko-KR" dirty="0" smtClean="0"/>
              <a:t> </a:t>
            </a:r>
            <a:r>
              <a:rPr lang="ko-KR" altLang="en-US" u="sng" dirty="0" smtClean="0"/>
              <a:t>정렬되어 있는 </a:t>
            </a:r>
            <a:r>
              <a:rPr lang="ko-KR" altLang="en-US" dirty="0" smtClean="0"/>
              <a:t>순차자료구조에서의 순차 검색</a:t>
            </a:r>
          </a:p>
          <a:p>
            <a:pPr lvl="1" eaLnBrk="1" hangingPunct="1"/>
            <a:r>
              <a:rPr lang="ko-KR" altLang="en-US" dirty="0" smtClean="0"/>
              <a:t>검색 방법</a:t>
            </a:r>
          </a:p>
          <a:p>
            <a:pPr lvl="2" eaLnBrk="1" hangingPunct="1"/>
            <a:r>
              <a:rPr lang="ko-KR" altLang="en-US" dirty="0" smtClean="0"/>
              <a:t>순서대로 검색하면서 키 값을 비교하여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원소의 키 값이 찾는 키 값보다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크면 찾는 원소가 없는 것이므로 더 이상 검색을 수행하지 않고 검색종료</a:t>
            </a:r>
          </a:p>
          <a:p>
            <a:pPr lvl="2" eaLnBrk="1" hangingPunct="1"/>
            <a:r>
              <a:rPr lang="ko-KR" altLang="en-US" dirty="0" smtClean="0"/>
              <a:t>정렬되어있는 자료에 대한 순차 검색 예</a:t>
            </a:r>
            <a:r>
              <a:rPr lang="en-US" altLang="ko-KR" dirty="0" smtClean="0"/>
              <a:t>) </a:t>
            </a:r>
          </a:p>
          <a:p>
            <a:endParaRPr lang="ko-KR" altLang="en-US" dirty="0" smtClean="0"/>
          </a:p>
        </p:txBody>
      </p:sp>
      <p:sp>
        <p:nvSpPr>
          <p:cNvPr id="1536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15364" name="그림 5" descr="ch11-02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0" y="2924175"/>
            <a:ext cx="8564563" cy="318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  <a:defRPr/>
            </a:pPr>
            <a:r>
              <a:rPr lang="ko-KR" altLang="en-US" dirty="0"/>
              <a:t>정렬되어있는 자료에 대한 순차검색 알고리즘</a:t>
            </a:r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 smtClean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3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dirty="0"/>
              <a:t>비교횟수 </a:t>
            </a:r>
            <a:r>
              <a:rPr lang="en-US" altLang="ko-KR" dirty="0"/>
              <a:t>- </a:t>
            </a:r>
            <a:r>
              <a:rPr lang="ko-KR" altLang="en-US" dirty="0"/>
              <a:t>찾고자 하는 원소의 위치에 따라 결정</a:t>
            </a:r>
          </a:p>
          <a:p>
            <a:pPr lvl="3" eaLnBrk="1" hangingPunct="1">
              <a:defRPr/>
            </a:pPr>
            <a:r>
              <a:rPr lang="ko-KR" altLang="en-US" b="1" dirty="0"/>
              <a:t>검색 실패의 경우에 평균 비교 횟수가 반으로 줄어든다</a:t>
            </a:r>
            <a:r>
              <a:rPr lang="en-US" altLang="ko-KR" b="1" dirty="0"/>
              <a:t>.</a:t>
            </a:r>
          </a:p>
          <a:p>
            <a:pPr lvl="3" eaLnBrk="1" hangingPunct="1">
              <a:defRPr/>
            </a:pPr>
            <a:r>
              <a:rPr lang="ko-KR" altLang="en-US" b="1" dirty="0"/>
              <a:t>정렬되어있는 원소에서의 순차 검색의 평균 비교 횟수</a:t>
            </a:r>
          </a:p>
          <a:p>
            <a:pPr lvl="3" eaLnBrk="1" hangingPunct="1">
              <a:buFont typeface="Wingdings" pitchFamily="2" charset="2"/>
              <a:buNone/>
              <a:defRPr/>
            </a:pPr>
            <a:r>
              <a:rPr lang="ko-KR" altLang="en-US" dirty="0"/>
              <a:t>      </a:t>
            </a:r>
            <a:r>
              <a:rPr lang="en-US" altLang="ko-KR" b="1" dirty="0"/>
              <a:t>= 1/n(1+2+3+ </a:t>
            </a:r>
            <a:r>
              <a:rPr lang="en-US" altLang="ko-KR" b="1" dirty="0">
                <a:latin typeface="Times New Roman"/>
              </a:rPr>
              <a:t>…</a:t>
            </a:r>
            <a:r>
              <a:rPr lang="en-US" altLang="ko-KR" b="1" dirty="0"/>
              <a:t> + n) x 1/2 = (n+1)/4</a:t>
            </a:r>
            <a:r>
              <a:rPr lang="en-US" altLang="ko-KR" b="1" dirty="0">
                <a:latin typeface="Times New Roman"/>
              </a:rPr>
              <a:t>  </a:t>
            </a:r>
            <a:r>
              <a:rPr lang="en-US" altLang="ko-KR" dirty="0"/>
              <a:t> </a:t>
            </a:r>
          </a:p>
          <a:p>
            <a:pPr lvl="2" eaLnBrk="1" hangingPunct="1">
              <a:defRPr/>
            </a:pPr>
            <a:r>
              <a:rPr lang="ko-KR" altLang="en-US" dirty="0"/>
              <a:t>평균 시간 복잡도 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O(n)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1638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4" name="그림 3" descr="ch11-algo-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3" y="1411288"/>
            <a:ext cx="3890962" cy="34956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</a:pPr>
            <a:r>
              <a:rPr lang="ko-KR" altLang="en-US" smtClean="0"/>
              <a:t>정렬되어있는 자료에 대한 순차검색 </a:t>
            </a:r>
            <a:r>
              <a:rPr lang="en-US" altLang="ko-KR" smtClean="0"/>
              <a:t>C </a:t>
            </a:r>
            <a:r>
              <a:rPr lang="ko-KR" altLang="en-US" smtClean="0"/>
              <a:t>프로그램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대상 자료 </a:t>
            </a:r>
            <a:r>
              <a:rPr lang="en-US" altLang="ko-KR" smtClean="0"/>
              <a:t>: {</a:t>
            </a:r>
            <a:r>
              <a:rPr lang="en-US" altLang="ko-KR" sz="1600" smtClean="0"/>
              <a:t>1, 2, 8, 9, 11, 19, 29</a:t>
            </a:r>
            <a:r>
              <a:rPr lang="en-US" altLang="ko-KR" smtClean="0"/>
              <a:t>} </a:t>
            </a:r>
            <a:r>
              <a:rPr lang="en-US" altLang="ko-KR" smtClean="0">
                <a:latin typeface="Times New Roman" pitchFamily="18" charset="0"/>
              </a:rPr>
              <a:t>–</a:t>
            </a:r>
            <a:r>
              <a:rPr lang="en-US" altLang="ko-KR" smtClean="0"/>
              <a:t> 7</a:t>
            </a:r>
            <a:r>
              <a:rPr lang="ko-KR" altLang="en-US" smtClean="0"/>
              <a:t>개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</a:t>
            </a:r>
            <a:r>
              <a:rPr lang="en-US" altLang="ko-KR" smtClean="0"/>
              <a:t>1 : </a:t>
            </a:r>
            <a:r>
              <a:rPr lang="ko-KR" altLang="en-US" smtClean="0"/>
              <a:t>탐색키 </a:t>
            </a:r>
            <a:r>
              <a:rPr lang="en-US" altLang="ko-KR" smtClean="0"/>
              <a:t>9 </a:t>
            </a:r>
            <a:r>
              <a:rPr lang="ko-KR" altLang="en-US" smtClean="0"/>
              <a:t>검색  ☞ 검색 성공</a:t>
            </a:r>
            <a:r>
              <a:rPr lang="en-US" altLang="ko-KR" smtClean="0"/>
              <a:t>!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</a:t>
            </a:r>
            <a:r>
              <a:rPr lang="en-US" altLang="ko-KR" smtClean="0"/>
              <a:t>2 : </a:t>
            </a:r>
            <a:r>
              <a:rPr lang="ko-KR" altLang="en-US" smtClean="0"/>
              <a:t>탐색키 </a:t>
            </a:r>
            <a:r>
              <a:rPr lang="en-US" altLang="ko-KR" smtClean="0"/>
              <a:t>6 </a:t>
            </a:r>
            <a:r>
              <a:rPr lang="ko-KR" altLang="en-US" smtClean="0"/>
              <a:t>검색  ☞ 검색 실패</a:t>
            </a:r>
            <a:r>
              <a:rPr lang="en-US" altLang="ko-KR" smtClean="0"/>
              <a:t>!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실행 결과 </a:t>
            </a:r>
            <a:r>
              <a:rPr lang="en-US" altLang="ko-KR" smtClean="0"/>
              <a:t>&gt; </a:t>
            </a:r>
          </a:p>
          <a:p>
            <a:pPr lvl="1"/>
            <a:endParaRPr lang="ko-KR" altLang="en-US" smtClean="0"/>
          </a:p>
        </p:txBody>
      </p:sp>
      <p:sp>
        <p:nvSpPr>
          <p:cNvPr id="1741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정렬된 자료</a:t>
            </a:r>
          </a:p>
        </p:txBody>
      </p:sp>
      <p:pic>
        <p:nvPicPr>
          <p:cNvPr id="2" name="그림 1" descr="D:\2013경기북과학고\수업관련\CPractice\ClassHomeWorkTest\Project1.ex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852936"/>
            <a:ext cx="6449326" cy="36009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정렬된 자료</a:t>
            </a:r>
          </a:p>
        </p:txBody>
      </p:sp>
      <p:sp>
        <p:nvSpPr>
          <p:cNvPr id="18435" name="Text Box 4"/>
          <p:cNvSpPr txBox="1">
            <a:spLocks noChangeArrowheads="1"/>
          </p:cNvSpPr>
          <p:nvPr/>
        </p:nvSpPr>
        <p:spPr bwMode="auto">
          <a:xfrm>
            <a:off x="684213" y="836613"/>
            <a:ext cx="7777162" cy="5278368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stdio.h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void sequentialSearch2(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n,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=0;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("\n 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를 검색하여라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-&gt;&gt; ", key);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while (a[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 &lt; key)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  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++;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if(a[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]==key) 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번째에 검색 성공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!\n\n", i+1);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else 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	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번째에 검색 실패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! \n\n", i+1);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}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main()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{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a[]={1, 2, 8, 9, 11, 19, 29};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</a:t>
            </a:r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n=7;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sequentialSearch2(a, n, 9);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sequentialSearch2(a, n, 6);</a:t>
            </a:r>
          </a:p>
          <a:p>
            <a:pPr eaLnBrk="1" hangingPunct="1"/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	return 0;</a:t>
            </a:r>
          </a:p>
          <a:p>
            <a:pPr eaLnBrk="1" hangingPunct="1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   }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smtClean="0"/>
              <a:t>색인 순차 검색</a:t>
            </a:r>
            <a:r>
              <a:rPr lang="en-US" altLang="ko-KR" smtClean="0"/>
              <a:t>(index sequential search)</a:t>
            </a:r>
          </a:p>
          <a:p>
            <a:pPr lvl="1" eaLnBrk="1" hangingPunct="1"/>
            <a:r>
              <a:rPr lang="ko-KR" altLang="en-US" smtClean="0"/>
              <a:t>정렬되어있는 자료에 대한 인덱스 테이블</a:t>
            </a:r>
            <a:r>
              <a:rPr lang="en-US" altLang="ko-KR" smtClean="0"/>
              <a:t>(index table)</a:t>
            </a:r>
            <a:r>
              <a:rPr lang="ko-KR" altLang="en-US" smtClean="0"/>
              <a:t>을 추가로 사용하여 탐색 효율을 높인 검색 방법</a:t>
            </a:r>
          </a:p>
          <a:p>
            <a:pPr lvl="1" eaLnBrk="1" hangingPunct="1"/>
            <a:r>
              <a:rPr lang="ko-KR" altLang="en-US" smtClean="0"/>
              <a:t>인덱스 테이블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배열에 정렬되어있는 자료 중에서 일정한 간격으로 떨어져있는 원소들을 저장한 테이블 </a:t>
            </a:r>
          </a:p>
          <a:p>
            <a:pPr lvl="3" eaLnBrk="1" hangingPunct="1">
              <a:lnSpc>
                <a:spcPct val="130000"/>
              </a:lnSpc>
            </a:pPr>
            <a:r>
              <a:rPr lang="ko-KR" altLang="en-US" b="1" smtClean="0"/>
              <a:t>자료가 저장되어있는 배열의 크기가 </a:t>
            </a:r>
            <a:r>
              <a:rPr lang="en-US" altLang="ko-KR" b="1" smtClean="0"/>
              <a:t>n</a:t>
            </a:r>
            <a:r>
              <a:rPr lang="ko-KR" altLang="en-US" b="1" smtClean="0"/>
              <a:t>이고 인덱스 테이블의 크기가 </a:t>
            </a:r>
            <a:r>
              <a:rPr lang="en-US" altLang="ko-KR" b="1" smtClean="0"/>
              <a:t>m</a:t>
            </a:r>
            <a:r>
              <a:rPr lang="ko-KR" altLang="en-US" b="1" smtClean="0"/>
              <a:t>일 때</a:t>
            </a:r>
            <a:r>
              <a:rPr lang="en-US" altLang="ko-KR" b="1" smtClean="0"/>
              <a:t>, </a:t>
            </a:r>
            <a:r>
              <a:rPr lang="ko-KR" altLang="en-US" b="1" smtClean="0"/>
              <a:t>배열에서 </a:t>
            </a:r>
            <a:r>
              <a:rPr lang="en-US" altLang="ko-KR" b="1" smtClean="0"/>
              <a:t>n/m</a:t>
            </a:r>
            <a:r>
              <a:rPr lang="ko-KR" altLang="en-US" b="1" smtClean="0"/>
              <a:t>간격으로 떨어져있는 원소와 그의 인덱스를 인덱스 테이블에 저장</a:t>
            </a:r>
          </a:p>
          <a:p>
            <a:pPr lvl="1" eaLnBrk="1" hangingPunct="1">
              <a:spcBef>
                <a:spcPct val="40000"/>
              </a:spcBef>
            </a:pPr>
            <a:r>
              <a:rPr lang="ko-KR" altLang="en-US" smtClean="0"/>
              <a:t>검색 방법</a:t>
            </a:r>
          </a:p>
          <a:p>
            <a:pPr lvl="2" eaLnBrk="1" hangingPunct="1"/>
            <a:r>
              <a:rPr lang="en-US" altLang="ko-KR" b="1" smtClean="0"/>
              <a:t>indexTable[i].key ≤ key &lt; indexTable[i+1].key</a:t>
            </a:r>
            <a:r>
              <a:rPr lang="ko-KR" altLang="en-US" smtClean="0"/>
              <a:t>를 만족하는 </a:t>
            </a:r>
            <a:r>
              <a:rPr lang="en-US" altLang="ko-KR" smtClean="0"/>
              <a:t>i</a:t>
            </a:r>
            <a:r>
              <a:rPr lang="ko-KR" altLang="en-US" smtClean="0"/>
              <a:t>를 찾아서 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배열의 어느 범위에 있는지를 먼저 알아낸 후에 해당 범위에 대해서만 순차 검색 수행</a:t>
            </a:r>
          </a:p>
          <a:p>
            <a:endParaRPr lang="ko-KR" altLang="en-US" smtClean="0"/>
          </a:p>
        </p:txBody>
      </p:sp>
      <p:sp>
        <p:nvSpPr>
          <p:cNvPr id="1945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/>
            <a:r>
              <a:rPr lang="ko-KR" altLang="en-US" dirty="0" smtClean="0"/>
              <a:t>색인 순차 검색 예</a:t>
            </a:r>
          </a:p>
          <a:p>
            <a:pPr lvl="2" eaLnBrk="1" hangingPunct="1"/>
            <a:r>
              <a:rPr lang="ko-KR" altLang="en-US" dirty="0" smtClean="0"/>
              <a:t>검색 대상 자료 </a:t>
            </a:r>
            <a:r>
              <a:rPr lang="en-US" altLang="ko-KR" dirty="0" smtClean="0"/>
              <a:t>: {1, 2, 8, 9, 11, 19, 29} </a:t>
            </a:r>
          </a:p>
          <a:p>
            <a:pPr lvl="2" eaLnBrk="1" hangingPunct="1">
              <a:lnSpc>
                <a:spcPct val="80000"/>
              </a:lnSpc>
            </a:pPr>
            <a:r>
              <a:rPr lang="ko-KR" altLang="en-US" dirty="0" smtClean="0"/>
              <a:t>크기가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인 인덱스 테이블 작성</a:t>
            </a:r>
          </a:p>
          <a:p>
            <a:pPr lvl="2" eaLnBrk="1" hangingPunct="1">
              <a:lnSpc>
                <a:spcPct val="80000"/>
              </a:lnSpc>
            </a:pPr>
            <a:r>
              <a:rPr lang="ko-KR" altLang="en-US" dirty="0" smtClean="0"/>
              <a:t>인덱스 테이블에서 먼저 </a:t>
            </a:r>
            <a:r>
              <a:rPr lang="ko-KR" altLang="en-US" dirty="0" err="1" smtClean="0"/>
              <a:t>탐색키를</a:t>
            </a:r>
            <a:r>
              <a:rPr lang="ko-KR" altLang="en-US" dirty="0" smtClean="0"/>
              <a:t> 검색하여 검색 범위를 확인하고</a:t>
            </a:r>
            <a:r>
              <a:rPr lang="en-US" altLang="ko-KR" dirty="0" smtClean="0"/>
              <a:t>,</a:t>
            </a:r>
          </a:p>
          <a:p>
            <a:pPr lvl="2" eaLnBrk="1" hangingPunct="1">
              <a:lnSpc>
                <a:spcPct val="80000"/>
              </a:lnSpc>
              <a:buFontTx/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해당 범위에 대해서만 순차 검색 실행</a:t>
            </a:r>
          </a:p>
          <a:p>
            <a:pPr lvl="1"/>
            <a:endParaRPr lang="ko-KR" altLang="en-US" dirty="0" smtClean="0"/>
          </a:p>
        </p:txBody>
      </p:sp>
      <p:sp>
        <p:nvSpPr>
          <p:cNvPr id="2048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20484" name="그림 5" descr="ch11-03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2786063"/>
            <a:ext cx="5500687" cy="3586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</a:pPr>
            <a:r>
              <a:rPr lang="ko-KR" altLang="en-US" smtClean="0"/>
              <a:t>색인 순차 검색 </a:t>
            </a:r>
            <a:r>
              <a:rPr lang="en-US" altLang="ko-KR" smtClean="0"/>
              <a:t>C </a:t>
            </a:r>
            <a:r>
              <a:rPr lang="ko-KR" altLang="en-US" smtClean="0"/>
              <a:t>프로그램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대상 자료 </a:t>
            </a:r>
            <a:r>
              <a:rPr lang="en-US" altLang="ko-KR" smtClean="0"/>
              <a:t>: {</a:t>
            </a:r>
            <a:r>
              <a:rPr lang="en-US" altLang="ko-KR" sz="1600" smtClean="0"/>
              <a:t>1, 2, 8, 9, 11, 19, 29</a:t>
            </a:r>
            <a:r>
              <a:rPr lang="en-US" altLang="ko-KR" smtClean="0"/>
              <a:t>} </a:t>
            </a:r>
            <a:r>
              <a:rPr lang="en-US" altLang="ko-KR" smtClean="0">
                <a:latin typeface="Times New Roman" pitchFamily="18" charset="0"/>
              </a:rPr>
              <a:t>–</a:t>
            </a:r>
            <a:r>
              <a:rPr lang="en-US" altLang="ko-KR" smtClean="0"/>
              <a:t> 7</a:t>
            </a:r>
            <a:r>
              <a:rPr lang="ko-KR" altLang="en-US" smtClean="0"/>
              <a:t>개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인덱스 테이블 크기 </a:t>
            </a:r>
            <a:r>
              <a:rPr lang="en-US" altLang="ko-KR" smtClean="0"/>
              <a:t>: 3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</a:t>
            </a:r>
            <a:r>
              <a:rPr lang="en-US" altLang="ko-KR" smtClean="0"/>
              <a:t>1 : </a:t>
            </a:r>
            <a:r>
              <a:rPr lang="ko-KR" altLang="en-US" smtClean="0"/>
              <a:t>탐색키 </a:t>
            </a:r>
            <a:r>
              <a:rPr lang="en-US" altLang="ko-KR" smtClean="0"/>
              <a:t>9 </a:t>
            </a:r>
            <a:r>
              <a:rPr lang="ko-KR" altLang="en-US" smtClean="0"/>
              <a:t>검색  ☞ 검색 성공</a:t>
            </a:r>
            <a:r>
              <a:rPr lang="en-US" altLang="ko-KR" smtClean="0"/>
              <a:t>!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검색 </a:t>
            </a:r>
            <a:r>
              <a:rPr lang="en-US" altLang="ko-KR" smtClean="0"/>
              <a:t>2 : </a:t>
            </a:r>
            <a:r>
              <a:rPr lang="ko-KR" altLang="en-US" smtClean="0"/>
              <a:t>탐색키 </a:t>
            </a:r>
            <a:r>
              <a:rPr lang="en-US" altLang="ko-KR" smtClean="0"/>
              <a:t>6 </a:t>
            </a:r>
            <a:r>
              <a:rPr lang="ko-KR" altLang="en-US" smtClean="0"/>
              <a:t>검색  ☞ 검색 실패</a:t>
            </a:r>
            <a:r>
              <a:rPr lang="en-US" altLang="ko-KR" smtClean="0"/>
              <a:t>!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smtClean="0"/>
              <a:t>실행 결과 </a:t>
            </a:r>
            <a:r>
              <a:rPr lang="en-US" altLang="ko-KR" smtClean="0"/>
              <a:t>&gt; </a:t>
            </a:r>
          </a:p>
          <a:p>
            <a:endParaRPr lang="ko-KR" altLang="en-US" smtClean="0"/>
          </a:p>
        </p:txBody>
      </p:sp>
      <p:sp>
        <p:nvSpPr>
          <p:cNvPr id="2150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색인 순차</a:t>
            </a:r>
          </a:p>
        </p:txBody>
      </p:sp>
      <p:pic>
        <p:nvPicPr>
          <p:cNvPr id="3" name="그림 2" descr="D:\2013경기북과학고\수업관련\CPractice\ClassHomeWorkTest\Project1.ex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37" y="3284984"/>
            <a:ext cx="6449326" cy="29912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내용 개체 틀 27"/>
          <p:cNvSpPr>
            <a:spLocks noGrp="1"/>
          </p:cNvSpPr>
          <p:nvPr>
            <p:ph sz="quarter" idx="10"/>
          </p:nvPr>
        </p:nvSpPr>
        <p:spPr>
          <a:xfrm>
            <a:off x="263525" y="1016000"/>
            <a:ext cx="8567738" cy="5400675"/>
          </a:xfrm>
        </p:spPr>
        <p:txBody>
          <a:bodyPr/>
          <a:lstStyle/>
          <a:p>
            <a:pPr>
              <a:defRPr/>
            </a:pPr>
            <a:r>
              <a:rPr lang="ko-KR" altLang="en-US" dirty="0" smtClean="0"/>
              <a:t>학습목표</a:t>
            </a:r>
            <a:endParaRPr lang="en-US" altLang="ko-KR" dirty="0" smtClean="0"/>
          </a:p>
          <a:p>
            <a:pPr lvl="1">
              <a:spcAft>
                <a:spcPct val="0"/>
              </a:spcAft>
              <a:defRPr/>
            </a:pPr>
            <a:r>
              <a:rPr lang="ko-KR" altLang="en-US" dirty="0" smtClean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자료에 </a:t>
            </a:r>
            <a:r>
              <a:rPr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대한 검색의 개념을 이해한다</a:t>
            </a:r>
            <a:r>
              <a:rPr lang="en-US" altLang="ko-KR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lvl="1">
              <a:spcAft>
                <a:spcPct val="0"/>
              </a:spcAft>
              <a:defRPr/>
            </a:pPr>
            <a:r>
              <a:rPr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순차 검색의 개념과 알고리즘을 알아본다</a:t>
            </a:r>
            <a:r>
              <a:rPr lang="en-US" altLang="ko-KR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lvl="1">
              <a:spcAft>
                <a:spcPct val="0"/>
              </a:spcAft>
              <a:defRPr/>
            </a:pPr>
            <a:r>
              <a:rPr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이진 검색의 개념과 알고리즘을 알아본다</a:t>
            </a:r>
            <a:r>
              <a:rPr lang="en-US" altLang="ko-KR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lvl="1">
              <a:spcAft>
                <a:spcPct val="0"/>
              </a:spcAft>
              <a:defRPr/>
            </a:pPr>
            <a:r>
              <a:rPr lang="ko-KR" altLang="en-US" dirty="0" err="1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해싱에</a:t>
            </a:r>
            <a:r>
              <a:rPr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 대해 알아보고 다른 검색 알고리즘과의 차이를 이해한다</a:t>
            </a:r>
            <a:r>
              <a:rPr lang="en-US" altLang="ko-KR" dirty="0" smtClean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lvl="1">
              <a:spcAft>
                <a:spcPct val="0"/>
              </a:spcAft>
              <a:defRPr/>
            </a:pPr>
            <a:r>
              <a:rPr lang="ko-KR" altLang="en-US" dirty="0" smtClean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그래프의 탐색 방법에 대해서 이해한다</a:t>
            </a:r>
            <a:r>
              <a:rPr lang="en-US" altLang="ko-KR" dirty="0" smtClean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lvl="1">
              <a:spcAft>
                <a:spcPct val="0"/>
              </a:spcAft>
              <a:defRPr/>
            </a:pPr>
            <a:endParaRPr lang="en-US" altLang="ko-KR" dirty="0" smtClean="0">
              <a:latin typeface="HY견고딕" pitchFamily="18" charset="-127"/>
              <a:ea typeface="HY견고딕" pitchFamily="18" charset="-127"/>
            </a:endParaRPr>
          </a:p>
          <a:p>
            <a:pPr>
              <a:defRPr/>
            </a:pPr>
            <a:r>
              <a:rPr lang="ko-KR" altLang="en-US" dirty="0" smtClean="0">
                <a:solidFill>
                  <a:prstClr val="black"/>
                </a:solidFill>
              </a:rPr>
              <a:t>내용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1"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검색</a:t>
            </a:r>
            <a:endParaRPr lang="ko-KR" altLang="en-US" dirty="0">
              <a:solidFill>
                <a:prstClr val="black"/>
              </a:solidFill>
              <a:latin typeface="HY견고딕" pitchFamily="18" charset="-127"/>
              <a:ea typeface="HY견고딕" pitchFamily="18" charset="-127"/>
            </a:endParaRPr>
          </a:p>
          <a:p>
            <a:pPr lvl="1">
              <a:defRPr/>
            </a:pPr>
            <a:r>
              <a:rPr lang="ko-KR" altLang="en-US" dirty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순차 검색</a:t>
            </a:r>
          </a:p>
          <a:p>
            <a:pPr lvl="1">
              <a:defRPr/>
            </a:pPr>
            <a:r>
              <a:rPr lang="ko-KR" altLang="en-US" dirty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이진 검색</a:t>
            </a:r>
          </a:p>
          <a:p>
            <a:pPr lvl="1">
              <a:defRPr/>
            </a:pPr>
            <a:r>
              <a:rPr lang="ko-KR" altLang="en-US" dirty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이진 트리 검색</a:t>
            </a:r>
          </a:p>
          <a:p>
            <a:pPr lvl="1">
              <a:defRPr/>
            </a:pPr>
            <a:r>
              <a:rPr lang="ko-KR" altLang="en-US" dirty="0" err="1" smtClean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해싱</a:t>
            </a:r>
            <a:endParaRPr lang="en-US" altLang="ko-KR" dirty="0" smtClean="0">
              <a:solidFill>
                <a:prstClr val="black"/>
              </a:solidFill>
              <a:latin typeface="HY견고딕" pitchFamily="18" charset="-127"/>
              <a:ea typeface="HY견고딕" pitchFamily="18" charset="-127"/>
            </a:endParaRPr>
          </a:p>
          <a:p>
            <a:pPr lvl="1"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DFS &amp; BFS</a:t>
            </a:r>
            <a:endParaRPr lang="ko-KR" altLang="en-US" dirty="0">
              <a:solidFill>
                <a:prstClr val="black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색인 순차</a:t>
            </a:r>
          </a:p>
        </p:txBody>
      </p:sp>
      <p:sp>
        <p:nvSpPr>
          <p:cNvPr id="22531" name="Text Box 4"/>
          <p:cNvSpPr txBox="1">
            <a:spLocks noChangeArrowheads="1"/>
          </p:cNvSpPr>
          <p:nvPr/>
        </p:nvSpPr>
        <p:spPr bwMode="auto">
          <a:xfrm>
            <a:off x="684213" y="846138"/>
            <a:ext cx="7777162" cy="4940300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#include &lt;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stdio.h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#define INDEX_SIZE 3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typedef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struct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index;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key;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} </a:t>
            </a:r>
            <a:r>
              <a:rPr lang="en-US" altLang="ko-KR" sz="1500" b="1" dirty="0" err="1">
                <a:latin typeface="맑은 고딕" pitchFamily="50" charset="-127"/>
                <a:ea typeface="맑은 고딕" pitchFamily="50" charset="-127"/>
              </a:rPr>
              <a:t>itable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[INDEX_SIZE];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void </a:t>
            </a:r>
            <a:r>
              <a:rPr lang="en-US" altLang="ko-KR" sz="1500" b="1" dirty="0">
                <a:latin typeface="맑은 고딕" pitchFamily="50" charset="-127"/>
                <a:ea typeface="맑은 고딕" pitchFamily="50" charset="-127"/>
              </a:rPr>
              <a:t>sequentialSearch2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begin,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end,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key)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=begin;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("\n %d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를 검색하여라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! -&gt;&gt; ", key);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while(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&lt;end &amp;&amp; a[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]&lt;key)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++;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if(a[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]==key)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번째에 검색 성공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!\n\n", 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-begin)+1);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else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("%d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번째에 검색 실패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! \n\n", 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-begin)+1);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}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색인 순차</a:t>
            </a:r>
          </a:p>
        </p:txBody>
      </p:sp>
      <p:sp>
        <p:nvSpPr>
          <p:cNvPr id="23555" name="Text Box 4"/>
          <p:cNvSpPr txBox="1">
            <a:spLocks noChangeArrowheads="1"/>
          </p:cNvSpPr>
          <p:nvPr/>
        </p:nvSpPr>
        <p:spPr bwMode="auto">
          <a:xfrm>
            <a:off x="684213" y="836613"/>
            <a:ext cx="7777162" cy="5170487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void </a:t>
            </a:r>
            <a:r>
              <a:rPr lang="en-US" altLang="ko-KR" sz="1500" b="1" dirty="0" err="1">
                <a:latin typeface="맑은 고딕" pitchFamily="50" charset="-127"/>
                <a:ea typeface="맑은 고딕" pitchFamily="50" charset="-127"/>
              </a:rPr>
              <a:t>makeIndexTable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size)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, n;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n=size/INDEX_SIZE;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if(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size%INDEX_SIZE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&gt; 0)  n=n+1;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for(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=0;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&lt;INDEX_SIZE;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++){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].index =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*n;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].key = a[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*n];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}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}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void </a:t>
            </a:r>
            <a:r>
              <a:rPr lang="en-US" altLang="ko-KR" sz="1500" b="1" dirty="0" err="1">
                <a:latin typeface="맑은 고딕" pitchFamily="50" charset="-127"/>
                <a:ea typeface="맑은 고딕" pitchFamily="50" charset="-127"/>
              </a:rPr>
              <a:t>indexSearch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a[],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n,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key)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, begin, end;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if (key &lt; a[0] || key &gt; a[n-1])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("\n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찾는 키가 없습니다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검색 실패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! \n");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for 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=0;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&lt;INDEX_SIZE;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++)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if ((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].key &lt;= key) &amp;&amp; 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[i+1].key &gt; key)){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    begin =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].index;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    end =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[i+1].index;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    break;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색인 순차</a:t>
            </a:r>
          </a:p>
        </p:txBody>
      </p:sp>
      <p:sp>
        <p:nvSpPr>
          <p:cNvPr id="24579" name="Text Box 4"/>
          <p:cNvSpPr txBox="1">
            <a:spLocks noChangeArrowheads="1"/>
          </p:cNvSpPr>
          <p:nvPr/>
        </p:nvSpPr>
        <p:spPr bwMode="auto">
          <a:xfrm>
            <a:off x="684213" y="836613"/>
            <a:ext cx="7777162" cy="4478337"/>
          </a:xfrm>
          <a:prstGeom prst="rect">
            <a:avLst/>
          </a:prstGeom>
          <a:solidFill>
            <a:srgbClr val="FFFFCC"/>
          </a:solidFill>
          <a:ln w="12700">
            <a:solidFill>
              <a:srgbClr val="FF99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if (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== INDEX_SIZE) 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begin = 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[i-1].index;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    end = n;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}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sequentialSearch2(a, begin, end, key);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}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 err="1" smtClean="0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main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()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{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a[]={1, 2, 8, 9, 11, 19, 29};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int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 n=7;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printf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("\n\t&lt;&lt; </a:t>
            </a:r>
            <a:r>
              <a:rPr lang="ko-KR" altLang="en-US" sz="1500" dirty="0">
                <a:latin typeface="맑은 고딕" pitchFamily="50" charset="-127"/>
                <a:ea typeface="맑은 고딕" pitchFamily="50" charset="-127"/>
              </a:rPr>
              <a:t>색인 순차 검색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&gt;&gt;\n");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makeIndexTable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(a, n);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indexSearch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(a, n, 9);</a:t>
            </a: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err="1">
                <a:latin typeface="맑은 고딕" pitchFamily="50" charset="-127"/>
                <a:ea typeface="맑은 고딕" pitchFamily="50" charset="-127"/>
              </a:rPr>
              <a:t>indexSearch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(a, n, 6);</a:t>
            </a:r>
          </a:p>
          <a:p>
            <a:pPr eaLnBrk="1" hangingPunct="1"/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return 0;</a:t>
            </a:r>
            <a:endParaRPr lang="en-US" altLang="ko-KR" sz="15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/>
            <a:r>
              <a:rPr lang="en-US" altLang="ko-KR" sz="1500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dirty="0">
                <a:latin typeface="맑은 고딕" pitchFamily="50" charset="-127"/>
                <a:ea typeface="맑은 고딕" pitchFamily="50" charset="-127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  <a:defRPr/>
            </a:pPr>
            <a:r>
              <a:rPr lang="ko-KR" altLang="en-US" dirty="0"/>
              <a:t>색인 순차 검색의 성능</a:t>
            </a:r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sz="1600" dirty="0"/>
              <a:t>인덱스 테이블의 크기에 따라 결정</a:t>
            </a:r>
          </a:p>
          <a:p>
            <a:pPr lvl="3" eaLnBrk="1" hangingPunct="1">
              <a:lnSpc>
                <a:spcPct val="130000"/>
              </a:lnSpc>
              <a:spcAft>
                <a:spcPts val="100"/>
              </a:spcAft>
              <a:defRPr/>
            </a:pPr>
            <a:r>
              <a:rPr lang="ko-KR" altLang="en-US" sz="1400" b="1" dirty="0"/>
              <a:t>인덱스 테이블의 크기가 줄어들면 배열의 인덱스를 저장하는 간격이 커지므로 배열에서 </a:t>
            </a:r>
            <a:r>
              <a:rPr lang="ko-KR" altLang="en-US" sz="1400" b="1" dirty="0" err="1"/>
              <a:t>검색해야하는</a:t>
            </a:r>
            <a:r>
              <a:rPr lang="ko-KR" altLang="en-US" sz="1400" b="1" dirty="0"/>
              <a:t> 범위도 커진다</a:t>
            </a:r>
            <a:r>
              <a:rPr lang="en-US" altLang="ko-KR" sz="1400" b="1" dirty="0"/>
              <a:t>. </a:t>
            </a:r>
          </a:p>
          <a:p>
            <a:pPr lvl="3" eaLnBrk="1" hangingPunct="1">
              <a:lnSpc>
                <a:spcPct val="130000"/>
              </a:lnSpc>
              <a:spcAft>
                <a:spcPts val="100"/>
              </a:spcAft>
              <a:defRPr/>
            </a:pPr>
            <a:r>
              <a:rPr lang="ko-KR" altLang="en-US" sz="1400" b="1" dirty="0"/>
              <a:t>인덱스 테이블의 크기를 늘리면 배열의 인덱스를 저장하는 간격이 작아지므로 배열에서 </a:t>
            </a:r>
            <a:r>
              <a:rPr lang="ko-KR" altLang="en-US" sz="1400" b="1" dirty="0" err="1"/>
              <a:t>검색해야하는</a:t>
            </a:r>
            <a:r>
              <a:rPr lang="ko-KR" altLang="en-US" sz="1400" b="1" dirty="0"/>
              <a:t> 범위는 작아지겠지만 인덱스 테이블을 검색하는 시간이 늘어나게 된다</a:t>
            </a:r>
            <a:r>
              <a:rPr lang="en-US" altLang="ko-KR" sz="1400" b="1" dirty="0"/>
              <a:t>. </a:t>
            </a:r>
          </a:p>
          <a:p>
            <a:pPr lvl="2" eaLnBrk="1" hangingPunct="1">
              <a:spcBef>
                <a:spcPct val="50000"/>
              </a:spcBef>
              <a:spcAft>
                <a:spcPts val="100"/>
              </a:spcAft>
              <a:defRPr/>
            </a:pPr>
            <a:r>
              <a:rPr lang="ko-KR" altLang="en-US" sz="1600" dirty="0"/>
              <a:t>색인 순차 검색의 시간 복잡도 </a:t>
            </a:r>
            <a:r>
              <a:rPr lang="en-US" altLang="ko-KR" sz="1600" dirty="0"/>
              <a:t>:  </a:t>
            </a:r>
            <a:r>
              <a:rPr lang="en-US" altLang="ko-KR" sz="1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O(m + n/m)</a:t>
            </a:r>
          </a:p>
          <a:p>
            <a:pPr lvl="3" eaLnBrk="1" hangingPunct="1">
              <a:lnSpc>
                <a:spcPct val="120000"/>
              </a:lnSpc>
              <a:spcAft>
                <a:spcPts val="100"/>
              </a:spcAft>
              <a:defRPr/>
            </a:pPr>
            <a:r>
              <a:rPr lang="ko-KR" altLang="en-US" sz="1400" b="1" dirty="0"/>
              <a:t>배열의 크기 </a:t>
            </a:r>
            <a:r>
              <a:rPr lang="en-US" altLang="ko-KR" sz="1400" b="1" dirty="0"/>
              <a:t>: n, </a:t>
            </a:r>
            <a:r>
              <a:rPr lang="ko-KR" altLang="en-US" sz="1400" b="1" dirty="0"/>
              <a:t>인덱스 테이블의 크기 </a:t>
            </a:r>
            <a:r>
              <a:rPr lang="en-US" altLang="ko-KR" sz="1400" b="1" dirty="0"/>
              <a:t>: m</a:t>
            </a:r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2560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smtClean="0"/>
              <a:t>이진 검색</a:t>
            </a:r>
            <a:r>
              <a:rPr lang="en-US" altLang="ko-KR" smtClean="0"/>
              <a:t>(binary search, </a:t>
            </a:r>
            <a:r>
              <a:rPr lang="ko-KR" altLang="en-US" smtClean="0"/>
              <a:t>이분 검색</a:t>
            </a:r>
            <a:r>
              <a:rPr lang="en-US" altLang="ko-KR" smtClean="0"/>
              <a:t>, </a:t>
            </a:r>
            <a:r>
              <a:rPr lang="ko-KR" altLang="en-US" smtClean="0"/>
              <a:t>보간 검색</a:t>
            </a:r>
            <a:r>
              <a:rPr lang="en-US" altLang="ko-KR" smtClean="0"/>
              <a:t>(interpolation search))</a:t>
            </a:r>
          </a:p>
          <a:p>
            <a:pPr lvl="1" eaLnBrk="1" hangingPunct="1"/>
            <a:r>
              <a:rPr lang="ko-KR" altLang="en-US" smtClean="0"/>
              <a:t>자료의 가운데에 있는 항목을 키 값과 비교하여 다음 검색 위치를 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결정하여 검색을 계속하는 방법</a:t>
            </a:r>
          </a:p>
          <a:p>
            <a:pPr lvl="2" eaLnBrk="1" hangingPunct="1"/>
            <a:r>
              <a:rPr lang="ko-KR" altLang="en-US" smtClean="0"/>
              <a:t>찾는 키 값 </a:t>
            </a:r>
            <a:r>
              <a:rPr lang="en-US" altLang="ko-KR" b="1" smtClean="0">
                <a:solidFill>
                  <a:srgbClr val="0000CC"/>
                </a:solidFill>
              </a:rPr>
              <a:t>&gt;</a:t>
            </a:r>
            <a:r>
              <a:rPr lang="en-US" altLang="ko-KR" smtClean="0"/>
              <a:t> </a:t>
            </a:r>
            <a:r>
              <a:rPr lang="ko-KR" altLang="en-US" smtClean="0"/>
              <a:t>원소의 키 값 </a:t>
            </a:r>
            <a:r>
              <a:rPr lang="en-US" altLang="ko-KR" smtClean="0"/>
              <a:t>: </a:t>
            </a:r>
            <a:r>
              <a:rPr lang="ko-KR" altLang="en-US" smtClean="0"/>
              <a:t>오른쪽 부분에 대해서 검색 실행</a:t>
            </a:r>
          </a:p>
          <a:p>
            <a:pPr lvl="2" eaLnBrk="1" hangingPunct="1"/>
            <a:r>
              <a:rPr lang="ko-KR" altLang="en-US" smtClean="0"/>
              <a:t>찾는 키 값 </a:t>
            </a:r>
            <a:r>
              <a:rPr lang="en-US" altLang="ko-KR" b="1" smtClean="0">
                <a:solidFill>
                  <a:srgbClr val="0000CC"/>
                </a:solidFill>
              </a:rPr>
              <a:t>&lt;</a:t>
            </a:r>
            <a:r>
              <a:rPr lang="en-US" altLang="ko-KR" smtClean="0"/>
              <a:t> </a:t>
            </a:r>
            <a:r>
              <a:rPr lang="ko-KR" altLang="en-US" smtClean="0"/>
              <a:t>원소의 키 값 </a:t>
            </a:r>
            <a:r>
              <a:rPr lang="en-US" altLang="ko-KR" smtClean="0"/>
              <a:t>: </a:t>
            </a:r>
            <a:r>
              <a:rPr lang="ko-KR" altLang="en-US" smtClean="0"/>
              <a:t>왼쪽 부분에 대해서 검색 실행 </a:t>
            </a:r>
          </a:p>
          <a:p>
            <a:pPr lvl="1" eaLnBrk="1" hangingPunct="1"/>
            <a:r>
              <a:rPr lang="ko-KR" altLang="en-US" smtClean="0"/>
              <a:t>키를 찾을 때까지 이진 검색을 순환적으로 반복 수행함으로써 검색 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범위를 반으로 줄여가면서 더 빠르게 검색</a:t>
            </a:r>
          </a:p>
          <a:p>
            <a:pPr lvl="1" eaLnBrk="1" hangingPunct="1"/>
            <a:r>
              <a:rPr lang="ko-KR" altLang="en-US" smtClean="0"/>
              <a:t>정복 기법을 이용한 검색 방법</a:t>
            </a:r>
          </a:p>
          <a:p>
            <a:pPr lvl="2" eaLnBrk="1" hangingPunct="1"/>
            <a:r>
              <a:rPr lang="ko-KR" altLang="en-US" smtClean="0"/>
              <a:t>검색 범위를 반으로 분할하는 작업과 검색 작업을 반복 수행</a:t>
            </a:r>
          </a:p>
          <a:p>
            <a:pPr lvl="1" eaLnBrk="1" hangingPunct="1"/>
            <a:r>
              <a:rPr lang="ko-KR" altLang="en-US" smtClean="0"/>
              <a:t>정렬되어있는 자료에 대해서 수행하는 검색 방법</a:t>
            </a:r>
          </a:p>
          <a:p>
            <a:endParaRPr lang="ko-KR" altLang="en-US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이진 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이진 검색의 예 </a:t>
            </a:r>
          </a:p>
          <a:p>
            <a:pPr lvl="1"/>
            <a:endParaRPr lang="ko-KR" altLang="en-US" smtClean="0"/>
          </a:p>
        </p:txBody>
      </p:sp>
      <p:sp>
        <p:nvSpPr>
          <p:cNvPr id="2765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이진 검색</a:t>
            </a:r>
          </a:p>
        </p:txBody>
      </p:sp>
      <p:pic>
        <p:nvPicPr>
          <p:cNvPr id="27652" name="그림 5" descr="ch11-04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341438"/>
            <a:ext cx="6604000" cy="507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이진 검색 </a:t>
            </a:r>
            <a:r>
              <a:rPr lang="ko-KR" altLang="en-US" dirty="0" smtClean="0"/>
              <a:t>알고리즘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재귀 호출</a:t>
            </a: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sz="3200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r>
              <a:rPr lang="ko-KR" altLang="en-US" dirty="0"/>
              <a:t>삽입이나 삭제가 발생했을 경우에 항상 배열의 상태를 정렬 상태로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유지하는 </a:t>
            </a:r>
            <a:r>
              <a:rPr lang="ko-KR" altLang="en-US" dirty="0"/>
              <a:t>추가적인 작업 </a:t>
            </a:r>
            <a:r>
              <a:rPr lang="ko-KR" altLang="en-US" dirty="0" smtClean="0"/>
              <a:t>필요</a:t>
            </a:r>
            <a:endParaRPr lang="en-US" altLang="ko-KR" dirty="0" smtClean="0"/>
          </a:p>
          <a:p>
            <a:pPr lvl="1" eaLnBrk="1" hangingPunct="1">
              <a:defRPr/>
            </a:pPr>
            <a:r>
              <a:rPr lang="ko-KR" altLang="en-US" dirty="0" smtClean="0"/>
              <a:t>배열 포인터를 넘기는 것이 효율적일까</a:t>
            </a:r>
            <a:r>
              <a:rPr lang="en-US" altLang="ko-KR" dirty="0" smtClean="0"/>
              <a:t>? </a:t>
            </a:r>
            <a:r>
              <a:rPr lang="ko-KR" altLang="en-US" dirty="0" smtClean="0"/>
              <a:t>아니면 전역 배열로</a:t>
            </a:r>
            <a:r>
              <a:rPr lang="en-US" altLang="ko-KR" dirty="0" smtClean="0"/>
              <a:t>?</a:t>
            </a:r>
            <a:endParaRPr lang="ko-KR" altLang="en-US" dirty="0"/>
          </a:p>
          <a:p>
            <a:pPr lvl="1" eaLnBrk="1" hangingPunct="1">
              <a:defRPr/>
            </a:pPr>
            <a:r>
              <a:rPr lang="ko-KR" altLang="en-US" dirty="0"/>
              <a:t>시간 복잡도 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O(log</a:t>
            </a:r>
            <a:r>
              <a:rPr lang="en-US" altLang="ko-KR" baseline="-25000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US" altLang="ko-KR" i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2867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이진 검색</a:t>
            </a:r>
          </a:p>
        </p:txBody>
      </p:sp>
      <p:pic>
        <p:nvPicPr>
          <p:cNvPr id="4" name="그림 3" descr="ch11-algo-0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63" y="1484313"/>
            <a:ext cx="7324725" cy="32385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이진 검색 </a:t>
            </a:r>
            <a:r>
              <a:rPr lang="ko-KR" altLang="en-US" dirty="0" smtClean="0"/>
              <a:t>알고리즘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반복문</a:t>
            </a: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sz="3200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r>
              <a:rPr lang="ko-KR" altLang="en-US" dirty="0"/>
              <a:t>삽입이나 삭제가 발생했을 경우에 항상 배열의 상태를 정렬 상태로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유지하는 </a:t>
            </a:r>
            <a:r>
              <a:rPr lang="ko-KR" altLang="en-US" dirty="0"/>
              <a:t>추가적인 작업 필요</a:t>
            </a:r>
          </a:p>
          <a:p>
            <a:pPr lvl="1" eaLnBrk="1" hangingPunct="1">
              <a:defRPr/>
            </a:pPr>
            <a:r>
              <a:rPr lang="ko-KR" altLang="en-US" dirty="0"/>
              <a:t>시간 복잡도 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O(log</a:t>
            </a:r>
            <a:r>
              <a:rPr lang="en-US" altLang="ko-KR" baseline="-25000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US" altLang="ko-KR" i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2867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이진 검색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584" y="1700809"/>
            <a:ext cx="741682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 smtClean="0"/>
              <a:t>binary_search</a:t>
            </a:r>
            <a:r>
              <a:rPr lang="en-US" altLang="ko-KR" sz="1400" b="1" dirty="0" smtClean="0"/>
              <a:t>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array[], 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size,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value) </a:t>
            </a:r>
            <a:r>
              <a:rPr lang="en-US" altLang="ko-KR" sz="1400" b="1" dirty="0" smtClean="0"/>
              <a:t>{</a:t>
            </a:r>
            <a:endParaRPr lang="en-US" altLang="ko-KR" sz="1400" b="1" dirty="0"/>
          </a:p>
          <a:p>
            <a:r>
              <a:rPr lang="en-US" altLang="ko-KR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smtClean="0"/>
              <a:t>left, mid, right;</a:t>
            </a:r>
          </a:p>
          <a:p>
            <a:r>
              <a:rPr lang="en-US" altLang="ko-KR" sz="1400" b="1" dirty="0"/>
              <a:t>	</a:t>
            </a:r>
            <a:r>
              <a:rPr lang="en-US" altLang="ko-KR" sz="1400" b="1" dirty="0" smtClean="0"/>
              <a:t>left = 0;</a:t>
            </a:r>
          </a:p>
          <a:p>
            <a:r>
              <a:rPr lang="en-US" altLang="ko-KR" sz="1400" b="1" dirty="0"/>
              <a:t>	</a:t>
            </a:r>
            <a:r>
              <a:rPr lang="en-US" altLang="ko-KR" sz="1400" b="1" dirty="0" smtClean="0"/>
              <a:t>right = size – 1;</a:t>
            </a:r>
            <a:endParaRPr lang="en-US" altLang="ko-KR" sz="1400" b="1" dirty="0"/>
          </a:p>
          <a:p>
            <a:r>
              <a:rPr lang="en-US" altLang="ko-KR" sz="1400" b="1" dirty="0"/>
              <a:t>	</a:t>
            </a:r>
            <a:r>
              <a:rPr lang="en-US" altLang="ko-KR" sz="1400" b="1" dirty="0" smtClean="0"/>
              <a:t>while </a:t>
            </a:r>
            <a:r>
              <a:rPr lang="en-US" altLang="ko-KR" sz="1400" b="1" dirty="0"/>
              <a:t>( </a:t>
            </a:r>
            <a:r>
              <a:rPr lang="en-US" altLang="ko-KR" sz="1400" b="1" dirty="0" smtClean="0"/>
              <a:t>left </a:t>
            </a:r>
            <a:r>
              <a:rPr lang="en-US" altLang="ko-KR" sz="1400" b="1" dirty="0"/>
              <a:t>&lt;= </a:t>
            </a:r>
            <a:r>
              <a:rPr lang="en-US" altLang="ko-KR" sz="1400" b="1" dirty="0" smtClean="0"/>
              <a:t>right) </a:t>
            </a:r>
            <a:r>
              <a:rPr lang="en-US" altLang="ko-KR" sz="1400" b="1" dirty="0"/>
              <a:t>{</a:t>
            </a:r>
          </a:p>
          <a:p>
            <a:r>
              <a:rPr lang="en-US" altLang="ko-KR" sz="1400" b="1" dirty="0"/>
              <a:t>		mid = </a:t>
            </a:r>
            <a:r>
              <a:rPr lang="en-US" altLang="ko-KR" sz="1400" b="1" dirty="0" smtClean="0"/>
              <a:t>(left </a:t>
            </a:r>
            <a:r>
              <a:rPr lang="en-US" altLang="ko-KR" sz="1400" b="1" dirty="0"/>
              <a:t>+ </a:t>
            </a:r>
            <a:r>
              <a:rPr lang="en-US" altLang="ko-KR" sz="1400" b="1" dirty="0" smtClean="0"/>
              <a:t>right) </a:t>
            </a:r>
            <a:r>
              <a:rPr lang="en-US" altLang="ko-KR" sz="1400" b="1" dirty="0"/>
              <a:t>/ 2;</a:t>
            </a:r>
          </a:p>
          <a:p>
            <a:r>
              <a:rPr lang="en-US" altLang="ko-KR" sz="1400" b="1" dirty="0"/>
              <a:t>		if </a:t>
            </a:r>
            <a:r>
              <a:rPr lang="en-US" altLang="ko-KR" sz="1400" b="1" dirty="0" smtClean="0"/>
              <a:t>(array[mid</a:t>
            </a:r>
            <a:r>
              <a:rPr lang="en-US" altLang="ko-KR" sz="1400" b="1" dirty="0"/>
              <a:t>] == value)</a:t>
            </a:r>
          </a:p>
          <a:p>
            <a:r>
              <a:rPr lang="en-US" altLang="ko-KR" sz="1400" b="1" dirty="0"/>
              <a:t>			return mid;</a:t>
            </a:r>
          </a:p>
          <a:p>
            <a:r>
              <a:rPr lang="en-US" altLang="ko-KR" sz="1400" b="1" dirty="0"/>
              <a:t>		if </a:t>
            </a:r>
            <a:r>
              <a:rPr lang="en-US" altLang="ko-KR" sz="1400" b="1" dirty="0" smtClean="0"/>
              <a:t>(array[mid</a:t>
            </a:r>
            <a:r>
              <a:rPr lang="en-US" altLang="ko-KR" sz="1400" b="1" dirty="0"/>
              <a:t>] &gt; value)</a:t>
            </a:r>
          </a:p>
          <a:p>
            <a:r>
              <a:rPr lang="en-US" altLang="ko-KR" sz="1400" b="1" dirty="0"/>
              <a:t>			</a:t>
            </a:r>
            <a:r>
              <a:rPr lang="en-US" altLang="ko-KR" sz="1400" b="1" dirty="0" smtClean="0"/>
              <a:t>right </a:t>
            </a:r>
            <a:r>
              <a:rPr lang="en-US" altLang="ko-KR" sz="1400" b="1" dirty="0"/>
              <a:t>= mid - 1;</a:t>
            </a:r>
          </a:p>
          <a:p>
            <a:r>
              <a:rPr lang="en-US" altLang="ko-KR" sz="1400" b="1" dirty="0"/>
              <a:t>		if </a:t>
            </a:r>
            <a:r>
              <a:rPr lang="en-US" altLang="ko-KR" sz="1400" b="1" dirty="0" smtClean="0"/>
              <a:t>(array[mid</a:t>
            </a:r>
            <a:r>
              <a:rPr lang="en-US" altLang="ko-KR" sz="1400" b="1" dirty="0"/>
              <a:t>] &lt; value)</a:t>
            </a:r>
          </a:p>
          <a:p>
            <a:r>
              <a:rPr lang="en-US" altLang="ko-KR" sz="1400" b="1" dirty="0"/>
              <a:t>			</a:t>
            </a:r>
            <a:r>
              <a:rPr lang="en-US" altLang="ko-KR" sz="1400" b="1" dirty="0" smtClean="0"/>
              <a:t>left </a:t>
            </a:r>
            <a:r>
              <a:rPr lang="en-US" altLang="ko-KR" sz="1400" b="1" dirty="0"/>
              <a:t>= mid + 1;</a:t>
            </a:r>
          </a:p>
          <a:p>
            <a:r>
              <a:rPr lang="en-US" altLang="ko-KR" sz="1400" b="1" dirty="0"/>
              <a:t>	}</a:t>
            </a:r>
          </a:p>
          <a:p>
            <a:r>
              <a:rPr lang="en-US" altLang="ko-KR" sz="1400" b="1" dirty="0"/>
              <a:t>	return -1;</a:t>
            </a:r>
          </a:p>
          <a:p>
            <a:r>
              <a:rPr lang="en-US" altLang="ko-KR" sz="1400" b="1" dirty="0"/>
              <a:t>}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776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 smtClean="0"/>
              <a:t>C </a:t>
            </a:r>
            <a:r>
              <a:rPr lang="ko-KR" altLang="en-US" dirty="0" smtClean="0"/>
              <a:t>표준 라이브러리의 이진 탐색 함수</a:t>
            </a: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sz="3200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defRPr/>
            </a:pPr>
            <a:r>
              <a:rPr lang="ko-KR" altLang="en-US" dirty="0"/>
              <a:t>삽입이나 삭제가 발생했을 경우에 항상 배열의 상태를 정렬 상태로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유지하는 </a:t>
            </a:r>
            <a:r>
              <a:rPr lang="ko-KR" altLang="en-US" dirty="0"/>
              <a:t>추가적인 작업 필요</a:t>
            </a:r>
          </a:p>
          <a:p>
            <a:pPr lvl="1" eaLnBrk="1" hangingPunct="1">
              <a:defRPr/>
            </a:pPr>
            <a:r>
              <a:rPr lang="ko-KR" altLang="en-US" dirty="0"/>
              <a:t>시간 복잡도 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O(log</a:t>
            </a:r>
            <a:r>
              <a:rPr lang="en-US" altLang="ko-KR" baseline="-25000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US" altLang="ko-KR" i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  <a:r>
              <a:rPr lang="en-US" altLang="ko-KR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2867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이진 검색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584" y="1700809"/>
            <a:ext cx="74168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+mn-ea"/>
                <a:ea typeface="+mn-ea"/>
              </a:rPr>
              <a:t>void *</a:t>
            </a:r>
            <a:r>
              <a:rPr lang="en-US" altLang="ko-KR" sz="1400" b="1" dirty="0" err="1" smtClean="0">
                <a:latin typeface="+mn-ea"/>
                <a:ea typeface="+mn-ea"/>
              </a:rPr>
              <a:t>bsearch</a:t>
            </a:r>
            <a:r>
              <a:rPr lang="en-US" altLang="ko-KR" sz="1400" b="1" dirty="0" smtClean="0">
                <a:latin typeface="+mn-ea"/>
                <a:ea typeface="+mn-ea"/>
              </a:rPr>
              <a:t>(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 smtClean="0">
                <a:latin typeface="+mn-ea"/>
                <a:ea typeface="+mn-ea"/>
              </a:rPr>
              <a:t>const</a:t>
            </a:r>
            <a:r>
              <a:rPr lang="en-US" altLang="ko-KR" sz="1400" b="1" dirty="0" smtClean="0">
                <a:latin typeface="+mn-ea"/>
                <a:ea typeface="+mn-ea"/>
              </a:rPr>
              <a:t> void *key,//</a:t>
            </a:r>
            <a:r>
              <a:rPr lang="ko-KR" altLang="en-US" sz="1400" b="1" dirty="0" smtClean="0">
                <a:latin typeface="+mn-ea"/>
                <a:ea typeface="+mn-ea"/>
              </a:rPr>
              <a:t>찾고자 하는 값의 주소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 smtClean="0">
                <a:latin typeface="+mn-ea"/>
                <a:ea typeface="+mn-ea"/>
              </a:rPr>
              <a:t>const</a:t>
            </a:r>
            <a:r>
              <a:rPr lang="en-US" altLang="ko-KR" sz="1400" b="1" dirty="0" smtClean="0">
                <a:latin typeface="+mn-ea"/>
                <a:ea typeface="+mn-ea"/>
              </a:rPr>
              <a:t> void *base,//</a:t>
            </a:r>
            <a:r>
              <a:rPr lang="ko-KR" altLang="en-US" sz="1400" b="1" dirty="0" smtClean="0">
                <a:latin typeface="+mn-ea"/>
                <a:ea typeface="+mn-ea"/>
              </a:rPr>
              <a:t>데이터 집합 배열의 주소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 smtClean="0">
                <a:latin typeface="+mn-ea"/>
                <a:ea typeface="+mn-ea"/>
              </a:rPr>
              <a:t>size_t</a:t>
            </a:r>
            <a:r>
              <a:rPr lang="en-US" altLang="ko-KR" sz="1400" b="1" dirty="0" smtClean="0">
                <a:latin typeface="+mn-ea"/>
                <a:ea typeface="+mn-ea"/>
              </a:rPr>
              <a:t> </a:t>
            </a:r>
            <a:r>
              <a:rPr lang="en-US" altLang="ko-KR" sz="1400" b="1" dirty="0" err="1" smtClean="0">
                <a:latin typeface="+mn-ea"/>
                <a:ea typeface="+mn-ea"/>
              </a:rPr>
              <a:t>num</a:t>
            </a:r>
            <a:r>
              <a:rPr lang="en-US" altLang="ko-KR" sz="1400" b="1" dirty="0" smtClean="0">
                <a:latin typeface="+mn-ea"/>
                <a:ea typeface="+mn-ea"/>
              </a:rPr>
              <a:t>,//</a:t>
            </a:r>
            <a:r>
              <a:rPr lang="ko-KR" altLang="en-US" sz="1400" b="1" dirty="0" smtClean="0">
                <a:latin typeface="+mn-ea"/>
                <a:ea typeface="+mn-ea"/>
              </a:rPr>
              <a:t>데이터 집합의 크기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 smtClean="0">
                <a:latin typeface="+mn-ea"/>
                <a:ea typeface="+mn-ea"/>
              </a:rPr>
              <a:t>size_t</a:t>
            </a:r>
            <a:r>
              <a:rPr lang="en-US" altLang="ko-KR" sz="1400" b="1" dirty="0" smtClean="0">
                <a:latin typeface="+mn-ea"/>
                <a:ea typeface="+mn-ea"/>
              </a:rPr>
              <a:t> width,//</a:t>
            </a:r>
            <a:r>
              <a:rPr lang="ko-KR" altLang="en-US" sz="1400" b="1" dirty="0" smtClean="0">
                <a:latin typeface="+mn-ea"/>
                <a:ea typeface="+mn-ea"/>
              </a:rPr>
              <a:t>한 데이터 요소의 크기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 smtClean="0">
                <a:latin typeface="+mn-ea"/>
                <a:ea typeface="+mn-ea"/>
              </a:rPr>
              <a:t>int</a:t>
            </a:r>
            <a:r>
              <a:rPr lang="en-US" altLang="ko-KR" sz="1400" b="1" dirty="0" smtClean="0">
                <a:latin typeface="+mn-ea"/>
                <a:ea typeface="+mn-ea"/>
              </a:rPr>
              <a:t> (__</a:t>
            </a:r>
            <a:r>
              <a:rPr lang="en-US" altLang="ko-KR" sz="1400" b="1" dirty="0" err="1" smtClean="0">
                <a:latin typeface="+mn-ea"/>
                <a:ea typeface="+mn-ea"/>
              </a:rPr>
              <a:t>cdecl</a:t>
            </a:r>
            <a:r>
              <a:rPr lang="en-US" altLang="ko-KR" sz="1400" b="1" dirty="0" smtClean="0">
                <a:latin typeface="+mn-ea"/>
                <a:ea typeface="+mn-ea"/>
              </a:rPr>
              <a:t> *compare)(</a:t>
            </a:r>
            <a:r>
              <a:rPr lang="en-US" altLang="ko-KR" sz="1400" b="1" dirty="0" err="1" smtClean="0">
                <a:latin typeface="+mn-ea"/>
                <a:ea typeface="+mn-ea"/>
              </a:rPr>
              <a:t>const</a:t>
            </a:r>
            <a:r>
              <a:rPr lang="en-US" altLang="ko-KR" sz="1400" b="1" dirty="0" smtClean="0">
                <a:latin typeface="+mn-ea"/>
                <a:ea typeface="+mn-ea"/>
              </a:rPr>
              <a:t> void *, </a:t>
            </a:r>
            <a:r>
              <a:rPr lang="en-US" altLang="ko-KR" sz="1400" b="1" dirty="0" err="1" smtClean="0">
                <a:latin typeface="+mn-ea"/>
                <a:ea typeface="+mn-ea"/>
              </a:rPr>
              <a:t>const</a:t>
            </a:r>
            <a:r>
              <a:rPr lang="en-US" altLang="ko-KR" sz="1400" b="1" dirty="0" smtClean="0">
                <a:latin typeface="+mn-ea"/>
                <a:ea typeface="+mn-ea"/>
              </a:rPr>
              <a:t> void *)//</a:t>
            </a:r>
            <a:r>
              <a:rPr lang="ko-KR" altLang="en-US" sz="1400" b="1" dirty="0" smtClean="0">
                <a:latin typeface="+mn-ea"/>
                <a:ea typeface="+mn-ea"/>
              </a:rPr>
              <a:t>비교함수 포인터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);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//</a:t>
            </a:r>
            <a:r>
              <a:rPr lang="ko-KR" altLang="en-US" sz="1400" b="1" dirty="0" smtClean="0">
                <a:latin typeface="+mn-ea"/>
                <a:ea typeface="+mn-ea"/>
              </a:rPr>
              <a:t>오름차순 정렬 되어 있을 때</a:t>
            </a:r>
            <a:endParaRPr lang="en-US" altLang="ko-KR" sz="1400" b="1" dirty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compare: 	</a:t>
            </a:r>
            <a:r>
              <a:rPr lang="ko-KR" altLang="en-US" sz="1400" b="1" dirty="0" smtClean="0">
                <a:latin typeface="+mn-ea"/>
                <a:ea typeface="+mn-ea"/>
              </a:rPr>
              <a:t>첫 번째 인수 </a:t>
            </a:r>
            <a:r>
              <a:rPr lang="en-US" altLang="ko-KR" sz="1400" b="1" dirty="0" smtClean="0">
                <a:latin typeface="+mn-ea"/>
                <a:ea typeface="+mn-ea"/>
              </a:rPr>
              <a:t>&lt; </a:t>
            </a:r>
            <a:r>
              <a:rPr lang="ko-KR" altLang="en-US" sz="1400" b="1" dirty="0" smtClean="0">
                <a:latin typeface="+mn-ea"/>
                <a:ea typeface="+mn-ea"/>
              </a:rPr>
              <a:t>두 번째 인수 </a:t>
            </a:r>
            <a:r>
              <a:rPr lang="en-US" altLang="ko-KR" sz="1400" b="1" dirty="0" smtClean="0">
                <a:latin typeface="+mn-ea"/>
                <a:ea typeface="+mn-ea"/>
              </a:rPr>
              <a:t>=&gt; </a:t>
            </a:r>
            <a:r>
              <a:rPr lang="ko-KR" altLang="en-US" sz="1400" b="1" dirty="0" smtClean="0">
                <a:latin typeface="+mn-ea"/>
                <a:ea typeface="+mn-ea"/>
              </a:rPr>
              <a:t>음수</a:t>
            </a:r>
            <a:r>
              <a:rPr lang="en-US" altLang="ko-KR" sz="1400" b="1" dirty="0" smtClean="0">
                <a:latin typeface="+mn-ea"/>
                <a:ea typeface="+mn-ea"/>
              </a:rPr>
              <a:t/>
            </a:r>
            <a:br>
              <a:rPr lang="en-US" altLang="ko-KR" sz="1400" b="1" dirty="0" smtClean="0">
                <a:latin typeface="+mn-ea"/>
                <a:ea typeface="+mn-ea"/>
              </a:rPr>
            </a:br>
            <a:r>
              <a:rPr lang="en-US" altLang="ko-KR" sz="1400" b="1" dirty="0" smtClean="0">
                <a:latin typeface="+mn-ea"/>
                <a:ea typeface="+mn-ea"/>
              </a:rPr>
              <a:t>	</a:t>
            </a:r>
            <a:r>
              <a:rPr lang="ko-KR" altLang="en-US" sz="1400" b="1" dirty="0" smtClean="0">
                <a:latin typeface="+mn-ea"/>
                <a:ea typeface="+mn-ea"/>
              </a:rPr>
              <a:t>첫 </a:t>
            </a:r>
            <a:r>
              <a:rPr lang="ko-KR" altLang="en-US" sz="1400" b="1" dirty="0">
                <a:latin typeface="+mn-ea"/>
                <a:ea typeface="+mn-ea"/>
              </a:rPr>
              <a:t>번째 인수 </a:t>
            </a:r>
            <a:r>
              <a:rPr lang="en-US" altLang="ko-KR" sz="1400" b="1" dirty="0" smtClean="0">
                <a:latin typeface="+mn-ea"/>
                <a:ea typeface="+mn-ea"/>
              </a:rPr>
              <a:t>&gt; </a:t>
            </a:r>
            <a:r>
              <a:rPr lang="ko-KR" altLang="en-US" sz="1400" b="1" dirty="0">
                <a:latin typeface="+mn-ea"/>
                <a:ea typeface="+mn-ea"/>
              </a:rPr>
              <a:t>두 번째 인수 </a:t>
            </a:r>
            <a:r>
              <a:rPr lang="en-US" altLang="ko-KR" sz="1400" b="1" dirty="0">
                <a:latin typeface="+mn-ea"/>
                <a:ea typeface="+mn-ea"/>
              </a:rPr>
              <a:t>=&gt; </a:t>
            </a:r>
            <a:r>
              <a:rPr lang="ko-KR" altLang="en-US" sz="1400" b="1" dirty="0" smtClean="0">
                <a:latin typeface="+mn-ea"/>
                <a:ea typeface="+mn-ea"/>
              </a:rPr>
              <a:t>양</a:t>
            </a:r>
            <a:r>
              <a:rPr lang="ko-KR" altLang="en-US" sz="1400" b="1" dirty="0">
                <a:latin typeface="+mn-ea"/>
                <a:ea typeface="+mn-ea"/>
              </a:rPr>
              <a:t>수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	</a:t>
            </a:r>
            <a:r>
              <a:rPr lang="ko-KR" altLang="en-US" sz="1400" b="1" dirty="0" smtClean="0">
                <a:latin typeface="+mn-ea"/>
                <a:ea typeface="+mn-ea"/>
              </a:rPr>
              <a:t>첫 </a:t>
            </a:r>
            <a:r>
              <a:rPr lang="ko-KR" altLang="en-US" sz="1400" b="1" dirty="0">
                <a:latin typeface="+mn-ea"/>
                <a:ea typeface="+mn-ea"/>
              </a:rPr>
              <a:t>번째 인수 </a:t>
            </a:r>
            <a:r>
              <a:rPr lang="en-US" altLang="ko-KR" sz="1400" b="1" dirty="0" smtClean="0">
                <a:latin typeface="+mn-ea"/>
                <a:ea typeface="+mn-ea"/>
              </a:rPr>
              <a:t>== </a:t>
            </a:r>
            <a:r>
              <a:rPr lang="ko-KR" altLang="en-US" sz="1400" b="1" dirty="0">
                <a:latin typeface="+mn-ea"/>
                <a:ea typeface="+mn-ea"/>
              </a:rPr>
              <a:t>두 번째 인수 </a:t>
            </a:r>
            <a:r>
              <a:rPr lang="en-US" altLang="ko-KR" sz="1400" b="1" dirty="0">
                <a:latin typeface="+mn-ea"/>
                <a:ea typeface="+mn-ea"/>
              </a:rPr>
              <a:t>=&gt; 0</a:t>
            </a:r>
            <a:endParaRPr lang="ko-KR" altLang="en-US" sz="1400" b="1" dirty="0">
              <a:latin typeface="+mn-ea"/>
              <a:ea typeface="+mn-ea"/>
            </a:endParaRPr>
          </a:p>
          <a:p>
            <a:endParaRPr lang="en-US" altLang="ko-KR" sz="1400" b="1" dirty="0" smtClean="0">
              <a:latin typeface="+mn-ea"/>
              <a:ea typeface="+mn-ea"/>
            </a:endParaRPr>
          </a:p>
          <a:p>
            <a:endParaRPr lang="ko-KR" altLang="en-US" sz="14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446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이진검색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표준 라이브러리 이용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704" y="980728"/>
            <a:ext cx="787970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latin typeface="+mn-ea"/>
                <a:ea typeface="+mn-ea"/>
              </a:rPr>
              <a:t>stdio.h</a:t>
            </a:r>
            <a:r>
              <a:rPr lang="en-US" altLang="ko-KR" sz="1200" b="1" dirty="0">
                <a:latin typeface="+mn-ea"/>
                <a:ea typeface="+mn-ea"/>
              </a:rPr>
              <a:t>&gt;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latin typeface="+mn-ea"/>
                <a:ea typeface="+mn-ea"/>
              </a:rPr>
              <a:t>stdlib.h</a:t>
            </a:r>
            <a:r>
              <a:rPr lang="en-US" altLang="ko-KR" sz="1200" b="1" dirty="0">
                <a:latin typeface="+mn-ea"/>
                <a:ea typeface="+mn-ea"/>
              </a:rPr>
              <a:t>&gt;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 err="1" smtClean="0">
                <a:latin typeface="+mn-ea"/>
                <a:ea typeface="+mn-ea"/>
              </a:rPr>
              <a:t>int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en-US" altLang="ko-KR" sz="1200" b="1" dirty="0" err="1">
                <a:latin typeface="+mn-ea"/>
                <a:ea typeface="+mn-ea"/>
              </a:rPr>
              <a:t>cmpfunc</a:t>
            </a:r>
            <a:r>
              <a:rPr lang="en-US" altLang="ko-KR" sz="1200" b="1" dirty="0">
                <a:latin typeface="+mn-ea"/>
                <a:ea typeface="+mn-ea"/>
              </a:rPr>
              <a:t>(</a:t>
            </a:r>
            <a:r>
              <a:rPr lang="en-US" altLang="ko-KR" sz="1200" b="1" dirty="0" err="1">
                <a:latin typeface="+mn-ea"/>
                <a:ea typeface="+mn-ea"/>
              </a:rPr>
              <a:t>const</a:t>
            </a:r>
            <a:r>
              <a:rPr lang="en-US" altLang="ko-KR" sz="1200" b="1" dirty="0">
                <a:latin typeface="+mn-ea"/>
                <a:ea typeface="+mn-ea"/>
              </a:rPr>
              <a:t> void * a, </a:t>
            </a:r>
            <a:r>
              <a:rPr lang="en-US" altLang="ko-KR" sz="1200" b="1" dirty="0" err="1">
                <a:latin typeface="+mn-ea"/>
                <a:ea typeface="+mn-ea"/>
              </a:rPr>
              <a:t>const</a:t>
            </a:r>
            <a:r>
              <a:rPr lang="en-US" altLang="ko-KR" sz="1200" b="1" dirty="0">
                <a:latin typeface="+mn-ea"/>
                <a:ea typeface="+mn-ea"/>
              </a:rPr>
              <a:t> void * b)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{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return ( *(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*)a - *(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*)b );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}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values[] = { 5, 20, 29, 32, 63 };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main ()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{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*item;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key = 32;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item = 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*) </a:t>
            </a:r>
            <a:r>
              <a:rPr lang="en-US" altLang="ko-KR" sz="1200" b="1" dirty="0" err="1">
                <a:latin typeface="+mn-ea"/>
                <a:ea typeface="+mn-ea"/>
              </a:rPr>
              <a:t>bsearch</a:t>
            </a:r>
            <a:r>
              <a:rPr lang="en-US" altLang="ko-KR" sz="1200" b="1" dirty="0">
                <a:latin typeface="+mn-ea"/>
                <a:ea typeface="+mn-ea"/>
              </a:rPr>
              <a:t> (&amp;key, values, 5, </a:t>
            </a:r>
            <a:r>
              <a:rPr lang="en-US" altLang="ko-KR" sz="1200" b="1" dirty="0" err="1">
                <a:latin typeface="+mn-ea"/>
                <a:ea typeface="+mn-ea"/>
              </a:rPr>
              <a:t>sizeof</a:t>
            </a:r>
            <a:r>
              <a:rPr lang="en-US" altLang="ko-KR" sz="1200" b="1" dirty="0">
                <a:latin typeface="+mn-ea"/>
                <a:ea typeface="+mn-ea"/>
              </a:rPr>
              <a:t> 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), </a:t>
            </a:r>
            <a:r>
              <a:rPr lang="en-US" altLang="ko-KR" sz="1200" b="1" dirty="0" err="1">
                <a:latin typeface="+mn-ea"/>
                <a:ea typeface="+mn-ea"/>
              </a:rPr>
              <a:t>cmpfunc</a:t>
            </a:r>
            <a:r>
              <a:rPr lang="en-US" altLang="ko-KR" sz="1200" b="1" dirty="0">
                <a:latin typeface="+mn-ea"/>
                <a:ea typeface="+mn-ea"/>
              </a:rPr>
              <a:t>);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if( item != NULL </a:t>
            </a:r>
            <a:r>
              <a:rPr lang="en-US" altLang="ko-KR" sz="1200" b="1" dirty="0" smtClean="0">
                <a:latin typeface="+mn-ea"/>
                <a:ea typeface="+mn-ea"/>
              </a:rPr>
              <a:t>) {</a:t>
            </a: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    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("Found item = %d\n", *item);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</a:t>
            </a:r>
            <a:r>
              <a:rPr lang="en-US" altLang="ko-KR" sz="1200" b="1" dirty="0" smtClean="0">
                <a:latin typeface="+mn-ea"/>
                <a:ea typeface="+mn-ea"/>
              </a:rPr>
              <a:t>}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   </a:t>
            </a:r>
            <a:r>
              <a:rPr lang="en-US" altLang="ko-KR" sz="1200" b="1" dirty="0" smtClean="0">
                <a:latin typeface="+mn-ea"/>
                <a:ea typeface="+mn-ea"/>
              </a:rPr>
              <a:t>else {</a:t>
            </a:r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    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("Item = %d could not be found\n", *item);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}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   return(0);</a:t>
            </a:r>
            <a:br>
              <a:rPr lang="en-US" altLang="ko-KR" sz="1200" b="1" dirty="0">
                <a:latin typeface="+mn-ea"/>
                <a:ea typeface="+mn-ea"/>
              </a:rPr>
            </a:br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3451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r>
              <a:rPr lang="ko-KR" altLang="en-US" dirty="0" smtClean="0"/>
              <a:t>검색</a:t>
            </a:r>
            <a:r>
              <a:rPr lang="en-US" altLang="ko-KR" dirty="0" smtClean="0"/>
              <a:t>(search)</a:t>
            </a:r>
          </a:p>
          <a:p>
            <a:pPr lvl="1" eaLnBrk="1" hangingPunct="1"/>
            <a:r>
              <a:rPr lang="ko-KR" altLang="en-US" dirty="0" smtClean="0"/>
              <a:t>컴퓨터에 저장한 자료 중에서 원하는 항목을 찾는 작업</a:t>
            </a:r>
          </a:p>
          <a:p>
            <a:pPr lvl="2" eaLnBrk="1" hangingPunct="1">
              <a:lnSpc>
                <a:spcPct val="110000"/>
              </a:lnSpc>
            </a:pPr>
            <a:r>
              <a:rPr lang="ko-KR" altLang="en-US" dirty="0" smtClean="0"/>
              <a:t>검색 성공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원하는 항목을 찾은 경우</a:t>
            </a:r>
          </a:p>
          <a:p>
            <a:pPr lvl="2" eaLnBrk="1" hangingPunct="1">
              <a:lnSpc>
                <a:spcPct val="110000"/>
              </a:lnSpc>
            </a:pPr>
            <a:r>
              <a:rPr lang="ko-KR" altLang="en-US" dirty="0" smtClean="0"/>
              <a:t>검색 실패 </a:t>
            </a:r>
            <a:r>
              <a:rPr lang="en-US" altLang="ko-KR" dirty="0" smtClean="0">
                <a:latin typeface="Times New Roman" pitchFamily="18" charset="0"/>
              </a:rPr>
              <a:t>–</a:t>
            </a:r>
            <a:r>
              <a:rPr lang="en-US" altLang="ko-KR" dirty="0" smtClean="0"/>
              <a:t> </a:t>
            </a:r>
            <a:r>
              <a:rPr lang="ko-KR" altLang="en-US" dirty="0" smtClean="0"/>
              <a:t>원하는 항목을 찾지 못한 경우</a:t>
            </a:r>
          </a:p>
          <a:p>
            <a:pPr lvl="1" eaLnBrk="1" hangingPunct="1"/>
            <a:r>
              <a:rPr lang="ko-KR" altLang="en-US" dirty="0" smtClean="0"/>
              <a:t>탐색 키를 가진 항목을 찾는 것</a:t>
            </a:r>
          </a:p>
          <a:p>
            <a:pPr lvl="2" eaLnBrk="1" hangingPunct="1">
              <a:lnSpc>
                <a:spcPct val="110000"/>
              </a:lnSpc>
            </a:pPr>
            <a:r>
              <a:rPr lang="ko-KR" altLang="en-US" dirty="0" smtClean="0"/>
              <a:t>탐색 키</a:t>
            </a:r>
            <a:r>
              <a:rPr lang="en-US" altLang="ko-KR" dirty="0" smtClean="0"/>
              <a:t>(search key) - </a:t>
            </a:r>
            <a:r>
              <a:rPr lang="ko-KR" altLang="en-US" dirty="0" smtClean="0"/>
              <a:t>자료를 구별하여 인식할 수 있는 키</a:t>
            </a:r>
          </a:p>
          <a:p>
            <a:pPr lvl="1" eaLnBrk="1" hangingPunct="1"/>
            <a:r>
              <a:rPr lang="ko-KR" altLang="en-US" dirty="0" smtClean="0"/>
              <a:t>삽입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삭제 작업에서의 검색</a:t>
            </a:r>
          </a:p>
          <a:p>
            <a:pPr lvl="2" eaLnBrk="1" hangingPunct="1">
              <a:lnSpc>
                <a:spcPct val="110000"/>
              </a:lnSpc>
            </a:pPr>
            <a:r>
              <a:rPr lang="ko-KR" altLang="en-US" dirty="0" smtClean="0"/>
              <a:t>원소를 삽입하거나 삭제할 위치를 찾기 위해서 검색 연산 수행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단일 자료의 검색</a:t>
            </a:r>
            <a:endParaRPr lang="en-US" altLang="ko-KR" dirty="0" smtClean="0"/>
          </a:p>
          <a:p>
            <a:pPr lvl="2" eaLnBrk="1" hangingPunct="1"/>
            <a:r>
              <a:rPr lang="ko-KR" altLang="en-US" dirty="0" smtClean="0"/>
              <a:t>단일 자료를 제한된 배열 내에서 검색하는 방법을 다룬다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1"/>
            <a:endParaRPr lang="ko-KR" altLang="en-US" dirty="0" smtClean="0"/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1. </a:t>
            </a:r>
            <a:r>
              <a:rPr lang="ko-KR" altLang="en-US" smtClean="0"/>
              <a:t>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이진검색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표준 라이브러리 </a:t>
            </a:r>
            <a:r>
              <a:rPr lang="ko-KR" altLang="en-US" dirty="0" smtClean="0"/>
              <a:t>이용</a:t>
            </a:r>
            <a:r>
              <a:rPr lang="en-US" altLang="ko-KR" dirty="0" smtClean="0"/>
              <a:t>2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64704" y="980728"/>
            <a:ext cx="787970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latin typeface="+mn-ea"/>
                <a:ea typeface="+mn-ea"/>
              </a:rPr>
              <a:t>stdio.h</a:t>
            </a:r>
            <a:r>
              <a:rPr lang="en-US" altLang="ko-KR" sz="1200" b="1" dirty="0">
                <a:latin typeface="+mn-ea"/>
                <a:ea typeface="+mn-ea"/>
              </a:rPr>
              <a:t>&gt;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compare( </a:t>
            </a:r>
            <a:r>
              <a:rPr lang="en-US" altLang="ko-KR" sz="1200" b="1" dirty="0" err="1">
                <a:latin typeface="+mn-ea"/>
                <a:ea typeface="+mn-ea"/>
              </a:rPr>
              <a:t>const</a:t>
            </a:r>
            <a:r>
              <a:rPr lang="en-US" altLang="ko-KR" sz="1200" b="1" dirty="0">
                <a:latin typeface="+mn-ea"/>
                <a:ea typeface="+mn-ea"/>
              </a:rPr>
              <a:t> void *cmp1, </a:t>
            </a:r>
            <a:r>
              <a:rPr lang="en-US" altLang="ko-KR" sz="1200" b="1" dirty="0" err="1">
                <a:latin typeface="+mn-ea"/>
                <a:ea typeface="+mn-ea"/>
              </a:rPr>
              <a:t>const</a:t>
            </a:r>
            <a:r>
              <a:rPr lang="en-US" altLang="ko-KR" sz="1200" b="1" dirty="0">
                <a:latin typeface="+mn-ea"/>
                <a:ea typeface="+mn-ea"/>
              </a:rPr>
              <a:t> void *cmp2)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return </a:t>
            </a:r>
            <a:r>
              <a:rPr lang="en-US" altLang="ko-KR" sz="1200" b="1" dirty="0" err="1">
                <a:latin typeface="+mn-ea"/>
                <a:ea typeface="+mn-ea"/>
              </a:rPr>
              <a:t>strcmp</a:t>
            </a:r>
            <a:r>
              <a:rPr lang="en-US" altLang="ko-KR" sz="1200" b="1" dirty="0">
                <a:latin typeface="+mn-ea"/>
                <a:ea typeface="+mn-ea"/>
              </a:rPr>
              <a:t>( (char *)cmp1, (char *)cmp2);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#define  SIZE_TABLE     10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#define  SIZE_ITEM      20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main( void)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char  table[SIZE_TABLE][SIZE_ITEM]  = { "com", "embedded", "</a:t>
            </a:r>
            <a:r>
              <a:rPr lang="en-US" altLang="ko-KR" sz="1200" b="1" dirty="0" err="1">
                <a:latin typeface="+mn-ea"/>
                <a:ea typeface="+mn-ea"/>
              </a:rPr>
              <a:t>falinux</a:t>
            </a:r>
            <a:r>
              <a:rPr lang="en-US" altLang="ko-KR" sz="1200" b="1" dirty="0">
                <a:latin typeface="+mn-ea"/>
                <a:ea typeface="+mn-ea"/>
              </a:rPr>
              <a:t>", "forum", "</a:t>
            </a:r>
            <a:r>
              <a:rPr lang="en-US" altLang="ko-KR" sz="1200" b="1" dirty="0" err="1">
                <a:latin typeface="+mn-ea"/>
                <a:ea typeface="+mn-ea"/>
              </a:rPr>
              <a:t>jwmx</a:t>
            </a:r>
            <a:r>
              <a:rPr lang="en-US" altLang="ko-KR" sz="1200" b="1" dirty="0">
                <a:latin typeface="+mn-ea"/>
                <a:ea typeface="+mn-ea"/>
              </a:rPr>
              <a:t>", "</a:t>
            </a:r>
            <a:r>
              <a:rPr lang="en-US" altLang="ko-KR" sz="1200" b="1" dirty="0" err="1">
                <a:latin typeface="+mn-ea"/>
                <a:ea typeface="+mn-ea"/>
              </a:rPr>
              <a:t>linux</a:t>
            </a:r>
            <a:r>
              <a:rPr lang="en-US" altLang="ko-KR" sz="1200" b="1" dirty="0">
                <a:latin typeface="+mn-ea"/>
                <a:ea typeface="+mn-ea"/>
              </a:rPr>
              <a:t>"};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char *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   = (char *)</a:t>
            </a:r>
            <a:r>
              <a:rPr lang="en-US" altLang="ko-KR" sz="1200" b="1" dirty="0" err="1">
                <a:latin typeface="+mn-ea"/>
                <a:ea typeface="+mn-ea"/>
              </a:rPr>
              <a:t>bsearch</a:t>
            </a:r>
            <a:r>
              <a:rPr lang="en-US" altLang="ko-KR" sz="1200" b="1" dirty="0">
                <a:latin typeface="+mn-ea"/>
                <a:ea typeface="+mn-ea"/>
              </a:rPr>
              <a:t>( "forum", table, SIZE_TABLE, SIZE_ITEM, compare);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 "</a:t>
            </a:r>
            <a:r>
              <a:rPr lang="ko-KR" altLang="en-US" sz="1200" b="1" dirty="0">
                <a:latin typeface="+mn-ea"/>
                <a:ea typeface="+mn-ea"/>
              </a:rPr>
              <a:t>찾아진 문자열</a:t>
            </a:r>
            <a:r>
              <a:rPr lang="en-US" altLang="ko-KR" sz="1200" b="1" dirty="0">
                <a:latin typeface="+mn-ea"/>
                <a:ea typeface="+mn-ea"/>
              </a:rPr>
              <a:t>= %s\n",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);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   = (char *)</a:t>
            </a:r>
            <a:r>
              <a:rPr lang="en-US" altLang="ko-KR" sz="1200" b="1" dirty="0" err="1">
                <a:latin typeface="+mn-ea"/>
                <a:ea typeface="+mn-ea"/>
              </a:rPr>
              <a:t>bsearch</a:t>
            </a:r>
            <a:r>
              <a:rPr lang="en-US" altLang="ko-KR" sz="1200" b="1" dirty="0">
                <a:latin typeface="+mn-ea"/>
                <a:ea typeface="+mn-ea"/>
              </a:rPr>
              <a:t>( "embedded", table, SIZE_TABLE, SIZE_ITEM, compare);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 "</a:t>
            </a:r>
            <a:r>
              <a:rPr lang="ko-KR" altLang="en-US" sz="1200" b="1" dirty="0">
                <a:latin typeface="+mn-ea"/>
                <a:ea typeface="+mn-ea"/>
              </a:rPr>
              <a:t>찾아진 문자열</a:t>
            </a:r>
            <a:r>
              <a:rPr lang="en-US" altLang="ko-KR" sz="1200" b="1" dirty="0">
                <a:latin typeface="+mn-ea"/>
                <a:ea typeface="+mn-ea"/>
              </a:rPr>
              <a:t>= %s\n",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);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   = (char *)</a:t>
            </a:r>
            <a:r>
              <a:rPr lang="en-US" altLang="ko-KR" sz="1200" b="1" dirty="0" err="1">
                <a:latin typeface="+mn-ea"/>
                <a:ea typeface="+mn-ea"/>
              </a:rPr>
              <a:t>bsearch</a:t>
            </a:r>
            <a:r>
              <a:rPr lang="en-US" altLang="ko-KR" sz="1200" b="1" dirty="0">
                <a:latin typeface="+mn-ea"/>
                <a:ea typeface="+mn-ea"/>
              </a:rPr>
              <a:t>( "GBS", table, SIZE_TABLE, SIZE_ITEM, compare);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 "</a:t>
            </a:r>
            <a:r>
              <a:rPr lang="ko-KR" altLang="en-US" sz="1200" b="1" dirty="0">
                <a:latin typeface="+mn-ea"/>
                <a:ea typeface="+mn-ea"/>
              </a:rPr>
              <a:t>찾아진 문자열</a:t>
            </a:r>
            <a:r>
              <a:rPr lang="en-US" altLang="ko-KR" sz="1200" b="1" dirty="0">
                <a:latin typeface="+mn-ea"/>
                <a:ea typeface="+mn-ea"/>
              </a:rPr>
              <a:t>= %s\n", </a:t>
            </a:r>
            <a:r>
              <a:rPr lang="en-US" altLang="ko-KR" sz="1200" b="1" dirty="0" err="1">
                <a:latin typeface="+mn-ea"/>
                <a:ea typeface="+mn-ea"/>
              </a:rPr>
              <a:t>ptr</a:t>
            </a:r>
            <a:r>
              <a:rPr lang="en-US" altLang="ko-KR" sz="1200" b="1" dirty="0">
                <a:latin typeface="+mn-ea"/>
                <a:ea typeface="+mn-ea"/>
              </a:rPr>
              <a:t>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   return 0;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/>
            </a:r>
            <a:br>
              <a:rPr lang="en-US" altLang="ko-KR" sz="1200" b="1" dirty="0">
                <a:latin typeface="+mn-ea"/>
                <a:ea typeface="+mn-ea"/>
              </a:rPr>
            </a:br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169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이분법</a:t>
            </a:r>
            <a:r>
              <a:rPr lang="en-US" altLang="ko-KR" dirty="0" smtClean="0"/>
              <a:t>(bisection method != binary search)</a:t>
            </a:r>
          </a:p>
          <a:p>
            <a:pPr lvl="1" eaLnBrk="1" hangingPunct="1"/>
            <a:r>
              <a:rPr lang="ko-KR" altLang="en-US" dirty="0" smtClean="0"/>
              <a:t>주어진 범위 </a:t>
            </a:r>
            <a:r>
              <a:rPr lang="en-US" altLang="ko-KR" dirty="0" smtClean="0"/>
              <a:t>[lo, hi] </a:t>
            </a:r>
            <a:r>
              <a:rPr lang="ko-KR" altLang="en-US" dirty="0" smtClean="0"/>
              <a:t>내에서 함수 </a:t>
            </a:r>
            <a:r>
              <a:rPr lang="en-US" altLang="ko-KR" dirty="0" smtClean="0"/>
              <a:t>f(x)</a:t>
            </a:r>
            <a:r>
              <a:rPr lang="ko-KR" altLang="en-US" dirty="0" smtClean="0"/>
              <a:t>의 값이 </a:t>
            </a:r>
            <a:r>
              <a:rPr lang="en-US" altLang="ko-KR" dirty="0" smtClean="0"/>
              <a:t>0</a:t>
            </a:r>
            <a:r>
              <a:rPr lang="ko-KR" altLang="en-US" dirty="0" smtClean="0"/>
              <a:t>이 되는 지점을 수치적으로 찾는 기법</a:t>
            </a:r>
            <a:endParaRPr lang="en-US" altLang="ko-KR" dirty="0"/>
          </a:p>
          <a:p>
            <a:pPr lvl="2" eaLnBrk="1" hangingPunct="1"/>
            <a:endParaRPr lang="en-US" altLang="ko-KR" dirty="0" smtClean="0"/>
          </a:p>
          <a:p>
            <a:pPr lvl="2" eaLnBrk="1" hangingPunct="1"/>
            <a:endParaRPr lang="en-US" altLang="ko-KR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이분법</a:t>
            </a:r>
            <a:r>
              <a:rPr lang="en-US" altLang="ko-KR" dirty="0" smtClean="0"/>
              <a:t>(bisection method)</a:t>
            </a:r>
            <a:endParaRPr lang="ko-KR" altLang="en-US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60848"/>
            <a:ext cx="3888432" cy="453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9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이분법</a:t>
            </a:r>
            <a:r>
              <a:rPr lang="en-US" altLang="ko-KR" dirty="0" smtClean="0"/>
              <a:t>(bisection method != binary search)</a:t>
            </a:r>
          </a:p>
          <a:p>
            <a:pPr lvl="2" eaLnBrk="1" hangingPunct="1"/>
            <a:endParaRPr lang="en-US" altLang="ko-KR" dirty="0" smtClean="0"/>
          </a:p>
          <a:p>
            <a:pPr lvl="2" eaLnBrk="1" hangingPunct="1"/>
            <a:endParaRPr lang="en-US" altLang="ko-KR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이분법</a:t>
            </a:r>
            <a:r>
              <a:rPr lang="en-US" altLang="ko-KR" dirty="0" smtClean="0"/>
              <a:t>(bisection method)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95536" y="1700809"/>
            <a:ext cx="424847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+mn-ea"/>
                <a:ea typeface="+mn-ea"/>
              </a:rPr>
              <a:t>double f(double x);</a:t>
            </a:r>
          </a:p>
          <a:p>
            <a:endParaRPr lang="en-US" altLang="ko-KR" sz="1400" b="1" dirty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double bisection(double lo, double hi) {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if (f(lo) &gt; 0)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swap(lo, hi);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while(</a:t>
            </a:r>
            <a:r>
              <a:rPr lang="en-US" altLang="ko-KR" sz="1400" b="1" dirty="0" err="1" smtClean="0">
                <a:latin typeface="+mn-ea"/>
                <a:ea typeface="+mn-ea"/>
              </a:rPr>
              <a:t>fabs</a:t>
            </a:r>
            <a:r>
              <a:rPr lang="en-US" altLang="ko-KR" sz="1400" b="1" dirty="0" smtClean="0">
                <a:latin typeface="+mn-ea"/>
                <a:ea typeface="+mn-ea"/>
              </a:rPr>
              <a:t>(hi – lo) &gt; 2e-7) {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		double mid = (lo + hi) / 2;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double </a:t>
            </a:r>
            <a:r>
              <a:rPr lang="en-US" altLang="ko-KR" sz="1400" b="1" dirty="0" err="1" smtClean="0">
                <a:latin typeface="+mn-ea"/>
                <a:ea typeface="+mn-ea"/>
              </a:rPr>
              <a:t>fmid</a:t>
            </a:r>
            <a:r>
              <a:rPr lang="en-US" altLang="ko-KR" sz="1400" b="1" dirty="0" smtClean="0">
                <a:latin typeface="+mn-ea"/>
                <a:ea typeface="+mn-ea"/>
              </a:rPr>
              <a:t> = f(mid);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if (</a:t>
            </a:r>
            <a:r>
              <a:rPr lang="en-US" altLang="ko-KR" sz="1400" b="1" dirty="0" err="1" smtClean="0">
                <a:latin typeface="+mn-ea"/>
                <a:ea typeface="+mn-ea"/>
              </a:rPr>
              <a:t>fmid</a:t>
            </a:r>
            <a:r>
              <a:rPr lang="en-US" altLang="ko-KR" sz="1400" b="1" dirty="0" smtClean="0">
                <a:latin typeface="+mn-ea"/>
                <a:ea typeface="+mn-ea"/>
              </a:rPr>
              <a:t> &lt;= 0)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	lo = mid;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else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		hi = mid;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	}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smtClean="0">
                <a:latin typeface="+mn-ea"/>
                <a:ea typeface="+mn-ea"/>
              </a:rPr>
              <a:t>return (lo + hi) / 2;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}</a:t>
            </a:r>
            <a:endParaRPr lang="ko-KR" altLang="en-US" sz="1400" b="1" dirty="0">
              <a:latin typeface="+mn-ea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6408" y="1853208"/>
            <a:ext cx="424847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 smtClean="0">
                <a:latin typeface="+mn-ea"/>
                <a:ea typeface="+mn-ea"/>
              </a:rPr>
              <a:t>반복문</a:t>
            </a:r>
            <a:r>
              <a:rPr lang="ko-KR" altLang="en-US" sz="1400" b="1" dirty="0" smtClean="0">
                <a:latin typeface="+mn-ea"/>
                <a:ea typeface="+mn-ea"/>
              </a:rPr>
              <a:t> 불변 조건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f(lo) &lt;= 0 &lt; f(hi)</a:t>
            </a:r>
          </a:p>
          <a:p>
            <a:pPr marL="285750" indent="-285750">
              <a:buFontTx/>
              <a:buChar char="-"/>
            </a:pPr>
            <a:r>
              <a:rPr lang="ko-KR" altLang="en-US" sz="1400" b="1" dirty="0" smtClean="0">
                <a:latin typeface="+mn-ea"/>
                <a:ea typeface="+mn-ea"/>
              </a:rPr>
              <a:t>교환의 필요성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1400" b="1" dirty="0" smtClean="0">
                <a:latin typeface="+mn-ea"/>
                <a:ea typeface="+mn-ea"/>
              </a:rPr>
              <a:t>f(mid) </a:t>
            </a:r>
            <a:r>
              <a:rPr lang="ko-KR" altLang="en-US" sz="1400" b="1" dirty="0" smtClean="0">
                <a:latin typeface="+mn-ea"/>
                <a:ea typeface="+mn-ea"/>
              </a:rPr>
              <a:t>값의 판단에 따른 탐색 구간의 변경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 smtClean="0">
              <a:latin typeface="+mn-ea"/>
              <a:ea typeface="+mn-ea"/>
            </a:endParaRPr>
          </a:p>
          <a:p>
            <a:pPr marL="285750" indent="-285750">
              <a:buFontTx/>
              <a:buChar char="-"/>
            </a:pPr>
            <a:endParaRPr lang="ko-KR" altLang="en-US" sz="14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878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탐색의 종료 조건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이분법</a:t>
            </a:r>
            <a:r>
              <a:rPr lang="en-US" altLang="ko-KR" dirty="0" smtClean="0"/>
              <a:t>(bisection method)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95536" y="1700809"/>
            <a:ext cx="83529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void </a:t>
            </a:r>
            <a:r>
              <a:rPr lang="en-US" altLang="ko-KR" sz="1400" b="1" dirty="0" err="1">
                <a:latin typeface="+mn-ea"/>
                <a:ea typeface="+mn-ea"/>
              </a:rPr>
              <a:t>infiniteBisection</a:t>
            </a:r>
            <a:r>
              <a:rPr lang="en-US" altLang="ko-KR" sz="1400" b="1" dirty="0">
                <a:latin typeface="+mn-ea"/>
                <a:ea typeface="+mn-ea"/>
              </a:rPr>
              <a:t>() {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double lo = 123456123456.1234588623046875;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double hi = 123456123456.1234741210937500;</a:t>
            </a:r>
          </a:p>
          <a:p>
            <a:endParaRPr lang="en-US" altLang="ko-KR" sz="1400" b="1" dirty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while(</a:t>
            </a:r>
            <a:r>
              <a:rPr lang="en-US" altLang="ko-KR" sz="1400" b="1" dirty="0" err="1">
                <a:latin typeface="+mn-ea"/>
                <a:ea typeface="+mn-ea"/>
              </a:rPr>
              <a:t>fabs</a:t>
            </a:r>
            <a:r>
              <a:rPr lang="en-US" altLang="ko-KR" sz="1400" b="1" dirty="0">
                <a:latin typeface="+mn-ea"/>
                <a:ea typeface="+mn-ea"/>
              </a:rPr>
              <a:t>(hi - lo) &gt; 2e-7) {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	hi = (lo + hi) / 2.0;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	}</a:t>
            </a:r>
          </a:p>
          <a:p>
            <a:endParaRPr lang="en-US" altLang="ko-KR" sz="1400" b="1" dirty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	</a:t>
            </a:r>
            <a:r>
              <a:rPr lang="en-US" altLang="ko-KR" sz="1400" b="1" dirty="0" err="1">
                <a:latin typeface="+mn-ea"/>
                <a:ea typeface="+mn-ea"/>
              </a:rPr>
              <a:t>printf</a:t>
            </a:r>
            <a:r>
              <a:rPr lang="en-US" altLang="ko-KR" sz="1400" b="1" dirty="0">
                <a:latin typeface="+mn-ea"/>
                <a:ea typeface="+mn-ea"/>
              </a:rPr>
              <a:t>("finished!\n");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}</a:t>
            </a:r>
          </a:p>
          <a:p>
            <a:endParaRPr lang="en-US" altLang="ko-KR" sz="1400" b="1" dirty="0">
              <a:latin typeface="+mn-ea"/>
              <a:ea typeface="+mn-ea"/>
            </a:endParaRPr>
          </a:p>
          <a:p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-&gt; </a:t>
            </a:r>
            <a:r>
              <a:rPr lang="ko-KR" altLang="en-US" sz="1400" b="1" dirty="0" smtClean="0">
                <a:latin typeface="+mn-ea"/>
                <a:ea typeface="+mn-ea"/>
              </a:rPr>
              <a:t>정해진 만큼 반복시킨다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Why? </a:t>
            </a:r>
            <a:r>
              <a:rPr lang="ko-KR" altLang="en-US" sz="1400" b="1" dirty="0" smtClean="0">
                <a:latin typeface="+mn-ea"/>
                <a:ea typeface="+mn-ea"/>
              </a:rPr>
              <a:t>작은 수준의 절대 오차 범위로 줄여 벌이는 것</a:t>
            </a:r>
            <a:r>
              <a:rPr lang="en-US" altLang="ko-KR" sz="1400" b="1" dirty="0" smtClean="0">
                <a:latin typeface="+mn-ea"/>
                <a:ea typeface="+mn-ea"/>
              </a:rPr>
              <a:t>.</a:t>
            </a:r>
            <a:endParaRPr lang="en-US" altLang="ko-KR" sz="14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691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이분법</a:t>
            </a:r>
            <a:r>
              <a:rPr lang="en-US" altLang="ko-KR" dirty="0" smtClean="0"/>
              <a:t>(bisection method)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64704" y="980728"/>
            <a:ext cx="3240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latin typeface="+mn-ea"/>
                <a:ea typeface="+mn-ea"/>
              </a:rPr>
              <a:t>stdio.h</a:t>
            </a:r>
            <a:r>
              <a:rPr lang="en-US" altLang="ko-KR" sz="1200" b="1" dirty="0">
                <a:latin typeface="+mn-ea"/>
                <a:ea typeface="+mn-ea"/>
              </a:rPr>
              <a:t>&gt;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latin typeface="+mn-ea"/>
                <a:ea typeface="+mn-ea"/>
              </a:rPr>
              <a:t>math.h</a:t>
            </a:r>
            <a:r>
              <a:rPr lang="en-US" altLang="ko-KR" sz="1200" b="1" dirty="0">
                <a:latin typeface="+mn-ea"/>
                <a:ea typeface="+mn-ea"/>
              </a:rPr>
              <a:t>&gt;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void swap(double *a, double *b)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double temp = *a;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*a = *b;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*b = temp;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double f(double x)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return </a:t>
            </a:r>
            <a:r>
              <a:rPr lang="en-US" altLang="ko-KR" sz="1200" b="1" dirty="0" err="1">
                <a:latin typeface="+mn-ea"/>
                <a:ea typeface="+mn-ea"/>
              </a:rPr>
              <a:t>cos</a:t>
            </a:r>
            <a:r>
              <a:rPr lang="en-US" altLang="ko-KR" sz="1200" b="1" dirty="0">
                <a:latin typeface="+mn-ea"/>
                <a:ea typeface="+mn-ea"/>
              </a:rPr>
              <a:t>(x);</a:t>
            </a:r>
          </a:p>
          <a:p>
            <a:r>
              <a:rPr lang="en-US" altLang="ko-KR" sz="1200" b="1" dirty="0" smtClean="0">
                <a:latin typeface="+mn-ea"/>
                <a:ea typeface="+mn-ea"/>
              </a:rPr>
              <a:t>}</a:t>
            </a:r>
          </a:p>
          <a:p>
            <a:endParaRPr lang="en-US" altLang="ko-KR" sz="1200" b="1" dirty="0" smtClean="0">
              <a:latin typeface="+mn-ea"/>
              <a:ea typeface="+mn-ea"/>
            </a:endParaRPr>
          </a:p>
          <a:p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main()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err="1">
                <a:latin typeface="+mn-ea"/>
                <a:ea typeface="+mn-ea"/>
              </a:rPr>
              <a:t>const</a:t>
            </a:r>
            <a:r>
              <a:rPr lang="en-US" altLang="ko-KR" sz="1200" b="1" dirty="0">
                <a:latin typeface="+mn-ea"/>
                <a:ea typeface="+mn-ea"/>
              </a:rPr>
              <a:t> double PI = 2.0 * </a:t>
            </a:r>
            <a:r>
              <a:rPr lang="en-US" altLang="ko-KR" sz="1200" b="1" dirty="0" err="1">
                <a:latin typeface="+mn-ea"/>
                <a:ea typeface="+mn-ea"/>
              </a:rPr>
              <a:t>acos</a:t>
            </a:r>
            <a:r>
              <a:rPr lang="en-US" altLang="ko-KR" sz="1200" b="1" dirty="0">
                <a:latin typeface="+mn-ea"/>
                <a:ea typeface="+mn-ea"/>
              </a:rPr>
              <a:t>(0);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err="1">
                <a:latin typeface="+mn-ea"/>
                <a:ea typeface="+mn-ea"/>
              </a:rPr>
              <a:t>printf</a:t>
            </a:r>
            <a:r>
              <a:rPr lang="en-US" altLang="ko-KR" sz="1200" b="1" dirty="0">
                <a:latin typeface="+mn-ea"/>
                <a:ea typeface="+mn-ea"/>
              </a:rPr>
              <a:t>("%.10lf\n", bisection(PI*0.2, PI*1.2));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endParaRPr lang="en-US" altLang="ko-KR" sz="1200" b="1" dirty="0">
              <a:latin typeface="+mn-ea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79912" y="980728"/>
            <a:ext cx="504056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  <a:ea typeface="+mn-ea"/>
              </a:rPr>
              <a:t>double bisection(double lo, double hi)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double </a:t>
            </a:r>
            <a:r>
              <a:rPr lang="en-US" altLang="ko-KR" sz="1200" b="1" dirty="0" err="1">
                <a:latin typeface="+mn-ea"/>
                <a:ea typeface="+mn-ea"/>
              </a:rPr>
              <a:t>flo</a:t>
            </a:r>
            <a:r>
              <a:rPr lang="en-US" altLang="ko-KR" sz="1200" b="1" dirty="0">
                <a:latin typeface="+mn-ea"/>
                <a:ea typeface="+mn-ea"/>
              </a:rPr>
              <a:t> = f(lo), </a:t>
            </a:r>
            <a:r>
              <a:rPr lang="en-US" altLang="ko-KR" sz="1200" b="1" dirty="0" err="1">
                <a:latin typeface="+mn-ea"/>
                <a:ea typeface="+mn-ea"/>
              </a:rPr>
              <a:t>fhi</a:t>
            </a:r>
            <a:r>
              <a:rPr lang="en-US" altLang="ko-KR" sz="1200" b="1" dirty="0">
                <a:latin typeface="+mn-ea"/>
                <a:ea typeface="+mn-ea"/>
              </a:rPr>
              <a:t> = f(hi);</a:t>
            </a:r>
          </a:p>
          <a:p>
            <a:r>
              <a:rPr lang="ko-KR" altLang="en-US" sz="1200" b="1" dirty="0">
                <a:latin typeface="+mn-ea"/>
                <a:ea typeface="+mn-ea"/>
              </a:rPr>
              <a:t>	</a:t>
            </a:r>
            <a:r>
              <a:rPr lang="en-US" altLang="ko-KR" sz="1200" b="1" dirty="0">
                <a:latin typeface="+mn-ea"/>
                <a:ea typeface="+mn-ea"/>
              </a:rPr>
              <a:t>if(</a:t>
            </a:r>
            <a:r>
              <a:rPr lang="en-US" altLang="ko-KR" sz="1200" b="1" dirty="0" err="1">
                <a:latin typeface="+mn-ea"/>
                <a:ea typeface="+mn-ea"/>
              </a:rPr>
              <a:t>flo</a:t>
            </a:r>
            <a:r>
              <a:rPr lang="en-US" altLang="ko-KR" sz="1200" b="1" dirty="0">
                <a:latin typeface="+mn-ea"/>
                <a:ea typeface="+mn-ea"/>
              </a:rPr>
              <a:t> == 0) return lo;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if(</a:t>
            </a:r>
            <a:r>
              <a:rPr lang="en-US" altLang="ko-KR" sz="1200" b="1" dirty="0" err="1">
                <a:latin typeface="+mn-ea"/>
                <a:ea typeface="+mn-ea"/>
              </a:rPr>
              <a:t>fhi</a:t>
            </a:r>
            <a:r>
              <a:rPr lang="en-US" altLang="ko-KR" sz="1200" b="1" dirty="0">
                <a:latin typeface="+mn-ea"/>
                <a:ea typeface="+mn-ea"/>
              </a:rPr>
              <a:t> == 0) return hi;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if(</a:t>
            </a:r>
            <a:r>
              <a:rPr lang="en-US" altLang="ko-KR" sz="1200" b="1" dirty="0" err="1">
                <a:latin typeface="+mn-ea"/>
                <a:ea typeface="+mn-ea"/>
              </a:rPr>
              <a:t>flo</a:t>
            </a:r>
            <a:r>
              <a:rPr lang="en-US" altLang="ko-KR" sz="1200" b="1" dirty="0">
                <a:latin typeface="+mn-ea"/>
                <a:ea typeface="+mn-ea"/>
              </a:rPr>
              <a:t> &gt; 0)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swap(&amp;lo, &amp;hi);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swap(&amp;</a:t>
            </a:r>
            <a:r>
              <a:rPr lang="en-US" altLang="ko-KR" sz="1200" b="1" dirty="0" err="1">
                <a:latin typeface="+mn-ea"/>
                <a:ea typeface="+mn-ea"/>
              </a:rPr>
              <a:t>flo</a:t>
            </a:r>
            <a:r>
              <a:rPr lang="en-US" altLang="ko-KR" sz="1200" b="1" dirty="0">
                <a:latin typeface="+mn-ea"/>
                <a:ea typeface="+mn-ea"/>
              </a:rPr>
              <a:t>, &amp;</a:t>
            </a:r>
            <a:r>
              <a:rPr lang="en-US" altLang="ko-KR" sz="1200" b="1" dirty="0" err="1">
                <a:latin typeface="+mn-ea"/>
                <a:ea typeface="+mn-ea"/>
              </a:rPr>
              <a:t>fhi</a:t>
            </a:r>
            <a:r>
              <a:rPr lang="en-US" altLang="ko-KR" sz="1200" b="1" dirty="0">
                <a:latin typeface="+mn-ea"/>
                <a:ea typeface="+mn-ea"/>
              </a:rPr>
              <a:t>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}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for(</a:t>
            </a:r>
            <a:r>
              <a:rPr lang="en-US" altLang="ko-KR" sz="1200" b="1" dirty="0" err="1" smtClean="0">
                <a:latin typeface="+mn-ea"/>
                <a:ea typeface="+mn-ea"/>
              </a:rPr>
              <a:t>i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en-US" altLang="ko-KR" sz="1200" b="1" dirty="0">
                <a:latin typeface="+mn-ea"/>
                <a:ea typeface="+mn-ea"/>
              </a:rPr>
              <a:t>= 0;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 &lt; 100;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++)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 </a:t>
            </a:r>
            <a:r>
              <a:rPr lang="en-US" altLang="ko-KR" sz="1200" b="1" dirty="0" smtClean="0">
                <a:latin typeface="+mn-ea"/>
                <a:ea typeface="+mn-ea"/>
              </a:rPr>
              <a:t>    double </a:t>
            </a:r>
            <a:r>
              <a:rPr lang="en-US" altLang="ko-KR" sz="1200" b="1" dirty="0">
                <a:latin typeface="+mn-ea"/>
                <a:ea typeface="+mn-ea"/>
              </a:rPr>
              <a:t>mid = (lo + hi) / 2;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double </a:t>
            </a:r>
            <a:r>
              <a:rPr lang="en-US" altLang="ko-KR" sz="1200" b="1" dirty="0" err="1">
                <a:latin typeface="+mn-ea"/>
                <a:ea typeface="+mn-ea"/>
              </a:rPr>
              <a:t>fmid</a:t>
            </a:r>
            <a:r>
              <a:rPr lang="en-US" altLang="ko-KR" sz="1200" b="1" dirty="0">
                <a:latin typeface="+mn-ea"/>
                <a:ea typeface="+mn-ea"/>
              </a:rPr>
              <a:t> = f(mid);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if(</a:t>
            </a:r>
            <a:r>
              <a:rPr lang="en-US" altLang="ko-KR" sz="1200" b="1" dirty="0" err="1" smtClean="0">
                <a:latin typeface="+mn-ea"/>
                <a:ea typeface="+mn-ea"/>
              </a:rPr>
              <a:t>fmid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en-US" altLang="ko-KR" sz="1200" b="1" dirty="0">
                <a:latin typeface="+mn-ea"/>
                <a:ea typeface="+mn-ea"/>
              </a:rPr>
              <a:t>== 0) return mid;</a:t>
            </a:r>
          </a:p>
          <a:p>
            <a:r>
              <a:rPr lang="en-US" altLang="ko-KR" sz="1200" b="1" dirty="0" smtClean="0">
                <a:latin typeface="+mn-ea"/>
                <a:ea typeface="+mn-ea"/>
              </a:rPr>
              <a:t>         </a:t>
            </a:r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if(</a:t>
            </a:r>
            <a:r>
              <a:rPr lang="en-US" altLang="ko-KR" sz="1200" b="1" dirty="0" err="1" smtClean="0">
                <a:latin typeface="+mn-ea"/>
                <a:ea typeface="+mn-ea"/>
              </a:rPr>
              <a:t>fmid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en-US" altLang="ko-KR" sz="1200" b="1" dirty="0">
                <a:latin typeface="+mn-ea"/>
                <a:ea typeface="+mn-ea"/>
              </a:rPr>
              <a:t>&lt; 0)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    lo </a:t>
            </a:r>
            <a:r>
              <a:rPr lang="en-US" altLang="ko-KR" sz="1200" b="1" dirty="0">
                <a:latin typeface="+mn-ea"/>
                <a:ea typeface="+mn-ea"/>
              </a:rPr>
              <a:t>= mid;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else</a:t>
            </a:r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	</a:t>
            </a:r>
            <a:r>
              <a:rPr lang="en-US" altLang="ko-KR" sz="1200" b="1" dirty="0" smtClean="0">
                <a:latin typeface="+mn-ea"/>
                <a:ea typeface="+mn-ea"/>
              </a:rPr>
              <a:t>         hi </a:t>
            </a:r>
            <a:r>
              <a:rPr lang="en-US" altLang="ko-KR" sz="1200" b="1" dirty="0">
                <a:latin typeface="+mn-ea"/>
                <a:ea typeface="+mn-ea"/>
              </a:rPr>
              <a:t>= mid;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}</a:t>
            </a:r>
          </a:p>
          <a:p>
            <a:r>
              <a:rPr lang="ko-KR" altLang="en-US" sz="1200" b="1" dirty="0">
                <a:latin typeface="+mn-ea"/>
                <a:ea typeface="+mn-ea"/>
              </a:rPr>
              <a:t>	</a:t>
            </a:r>
            <a:r>
              <a:rPr lang="en-US" altLang="ko-KR" sz="1200" b="1" dirty="0">
                <a:latin typeface="+mn-ea"/>
                <a:ea typeface="+mn-ea"/>
              </a:rPr>
              <a:t>return (lo + hi) / 2;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</a:p>
          <a:p>
            <a:endParaRPr lang="en-US" altLang="ko-KR" sz="12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8489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문제</a:t>
            </a:r>
            <a:endParaRPr lang="en-US" altLang="ko-KR" dirty="0" smtClean="0"/>
          </a:p>
          <a:p>
            <a:pPr lvl="4"/>
            <a:r>
              <a:rPr lang="ko-KR" altLang="en-US" sz="1200" b="1" dirty="0" err="1"/>
              <a:t>싸비는</a:t>
            </a:r>
            <a:r>
              <a:rPr lang="ko-KR" altLang="en-US" sz="1200" b="1" dirty="0"/>
              <a:t> 윈도우</a:t>
            </a:r>
            <a:r>
              <a:rPr lang="en-US" altLang="ko-KR" sz="1200" b="1" dirty="0"/>
              <a:t>XP </a:t>
            </a:r>
            <a:r>
              <a:rPr lang="ko-KR" altLang="en-US" sz="1200" b="1" dirty="0"/>
              <a:t>운영체제에 포함되어 있는 </a:t>
            </a:r>
            <a:r>
              <a:rPr lang="ko-KR" altLang="en-US" sz="1200" b="1" dirty="0" err="1"/>
              <a:t>스파이더</a:t>
            </a:r>
            <a:r>
              <a:rPr lang="ko-KR" altLang="en-US" sz="1200" b="1" dirty="0"/>
              <a:t> 카드게임을 매우 좋아한다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처음에는 지는 경우가 있었는데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점점 연습을 함에 따라 </a:t>
            </a:r>
            <a:r>
              <a:rPr lang="ko-KR" altLang="en-US" sz="1200" b="1" dirty="0" err="1"/>
              <a:t>필승법을</a:t>
            </a:r>
            <a:r>
              <a:rPr lang="ko-KR" altLang="en-US" sz="1200" b="1" dirty="0"/>
              <a:t> 발견하였고 매번 승리를 하게 되었다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err="1" smtClean="0"/>
              <a:t>스파이더</a:t>
            </a:r>
            <a:r>
              <a:rPr lang="ko-KR" altLang="en-US" sz="1200" b="1" dirty="0" smtClean="0"/>
              <a:t> </a:t>
            </a:r>
            <a:r>
              <a:rPr lang="ko-KR" altLang="en-US" sz="1200" b="1" dirty="0"/>
              <a:t>게임을 하면 플레이어에 대한 정보가 다음과 같이 주어지는데 </a:t>
            </a:r>
            <a:r>
              <a:rPr lang="ko-KR" altLang="en-US" sz="1200" b="1" dirty="0" err="1"/>
              <a:t>싸비는</a:t>
            </a:r>
            <a:r>
              <a:rPr lang="ko-KR" altLang="en-US" sz="1200" b="1" dirty="0"/>
              <a:t> 이것을 보다 표시되고 있는 승률을 </a:t>
            </a:r>
            <a:r>
              <a:rPr lang="en-US" altLang="ko-KR" sz="1200" b="1" dirty="0"/>
              <a:t>1%</a:t>
            </a:r>
            <a:r>
              <a:rPr lang="ko-KR" altLang="en-US" sz="1200" b="1" dirty="0"/>
              <a:t>이상 올리기 위해선 최소한 몇 번의 연승이 필요한지 의구심이 들었다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플레이 </a:t>
            </a:r>
            <a:r>
              <a:rPr lang="ko-KR" altLang="en-US" sz="1200" b="1" dirty="0"/>
              <a:t>횟수 </a:t>
            </a:r>
            <a:r>
              <a:rPr lang="en-US" altLang="ko-KR" sz="1200" b="1" dirty="0"/>
              <a:t>: </a:t>
            </a:r>
            <a:r>
              <a:rPr lang="en-US" altLang="ko-KR" sz="1200" b="1" dirty="0" smtClean="0"/>
              <a:t>N, </a:t>
            </a:r>
            <a:r>
              <a:rPr lang="ko-KR" altLang="en-US" sz="1200" b="1" dirty="0" smtClean="0"/>
              <a:t>승리 </a:t>
            </a:r>
            <a:r>
              <a:rPr lang="ko-KR" altLang="en-US" sz="1200" b="1" dirty="0"/>
              <a:t>횟수 </a:t>
            </a:r>
            <a:r>
              <a:rPr lang="en-US" altLang="ko-KR" sz="1200" b="1" dirty="0"/>
              <a:t>: M(Z %)</a:t>
            </a:r>
          </a:p>
          <a:p>
            <a:pPr lvl="4"/>
            <a:r>
              <a:rPr lang="ko-KR" altLang="en-US" sz="1200" b="1" dirty="0"/>
              <a:t>여기서 </a:t>
            </a:r>
            <a:r>
              <a:rPr lang="en-US" altLang="ko-KR" sz="1200" b="1" dirty="0"/>
              <a:t>Z%</a:t>
            </a:r>
            <a:r>
              <a:rPr lang="ko-KR" altLang="en-US" sz="1200" b="1" dirty="0"/>
              <a:t>의 경우 소수점을 제외한 부분의 승률이다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즉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승률이 </a:t>
            </a:r>
            <a:r>
              <a:rPr lang="en-US" altLang="ko-KR" sz="1200" b="1" dirty="0"/>
              <a:t>88.68% </a:t>
            </a:r>
            <a:r>
              <a:rPr lang="ko-KR" altLang="en-US" sz="1200" b="1" dirty="0"/>
              <a:t>일 경우 </a:t>
            </a:r>
            <a:r>
              <a:rPr lang="en-US" altLang="ko-KR" sz="1200" b="1" dirty="0"/>
              <a:t>Z = 88% </a:t>
            </a:r>
            <a:r>
              <a:rPr lang="ko-KR" altLang="en-US" sz="1200" b="1" dirty="0"/>
              <a:t>이다</a:t>
            </a:r>
            <a:r>
              <a:rPr lang="en-US" altLang="ko-KR" sz="1200" b="1" dirty="0" smtClean="0"/>
              <a:t>. N</a:t>
            </a:r>
            <a:r>
              <a:rPr lang="en-US" altLang="ko-KR" sz="1200" b="1" dirty="0"/>
              <a:t>, M</a:t>
            </a:r>
            <a:r>
              <a:rPr lang="ko-KR" altLang="en-US" sz="1200" b="1" dirty="0"/>
              <a:t>이 주어졌을 때</a:t>
            </a:r>
            <a:r>
              <a:rPr lang="en-US" altLang="ko-KR" sz="1200" b="1" dirty="0"/>
              <a:t>, Z</a:t>
            </a:r>
            <a:r>
              <a:rPr lang="ko-KR" altLang="en-US" sz="1200" b="1" dirty="0"/>
              <a:t>를 올리기 위한 최소한의 연승횟수가 필요한지 구하는 프로그램을 작성하라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여기서 답이 되는 연승횟수는 </a:t>
            </a:r>
            <a:r>
              <a:rPr lang="en-US" altLang="ko-KR" sz="1200" b="1" dirty="0"/>
              <a:t>2,000,000,000 </a:t>
            </a:r>
            <a:r>
              <a:rPr lang="ko-KR" altLang="en-US" sz="1200" b="1" dirty="0"/>
              <a:t>이하라고 가정한다</a:t>
            </a:r>
            <a:r>
              <a:rPr lang="en-US" altLang="ko-KR" sz="1200" b="1" dirty="0" smtClean="0"/>
              <a:t>.</a:t>
            </a:r>
          </a:p>
          <a:p>
            <a:r>
              <a:rPr lang="ko-KR" altLang="en-US" b="1" dirty="0" smtClean="0"/>
              <a:t>입력</a:t>
            </a:r>
            <a:endParaRPr lang="en-US" altLang="ko-KR" b="1" dirty="0" smtClean="0"/>
          </a:p>
          <a:p>
            <a:pPr lvl="4"/>
            <a:r>
              <a:rPr lang="ko-KR" altLang="en-US" sz="1200" b="1" dirty="0"/>
              <a:t>입력의 </a:t>
            </a:r>
            <a:r>
              <a:rPr lang="ko-KR" altLang="en-US" sz="1200" b="1" dirty="0" err="1"/>
              <a:t>첫번째</a:t>
            </a:r>
            <a:r>
              <a:rPr lang="ko-KR" altLang="en-US" sz="1200" b="1" dirty="0"/>
              <a:t> 줄에는 테스트 케이스의 개수 </a:t>
            </a:r>
            <a:r>
              <a:rPr lang="en-US" altLang="ko-KR" sz="1200" b="1" dirty="0"/>
              <a:t>T</a:t>
            </a:r>
            <a:r>
              <a:rPr lang="ko-KR" altLang="en-US" sz="1200" b="1" dirty="0"/>
              <a:t>가 입력되고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다음 줄 부터 </a:t>
            </a:r>
            <a:r>
              <a:rPr lang="ko-KR" altLang="en-US" sz="1200" b="1" dirty="0" err="1"/>
              <a:t>한줄에</a:t>
            </a:r>
            <a:r>
              <a:rPr lang="ko-KR" altLang="en-US" sz="1200" b="1" dirty="0"/>
              <a:t> 하나씩 </a:t>
            </a:r>
            <a:r>
              <a:rPr lang="en-US" altLang="ko-KR" sz="1200" b="1" dirty="0"/>
              <a:t>T</a:t>
            </a:r>
            <a:r>
              <a:rPr lang="ko-KR" altLang="en-US" sz="1200" b="1" dirty="0"/>
              <a:t>개의 테스트 케이스가 입력된다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테스트케이스는 </a:t>
            </a:r>
            <a:r>
              <a:rPr lang="ko-KR" altLang="en-US" sz="1200" b="1" dirty="0"/>
              <a:t>두 개의 숫자로 이루어진다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처음에 들어오는 숫자는 </a:t>
            </a:r>
            <a:r>
              <a:rPr lang="ko-KR" altLang="en-US" sz="1200" b="1" dirty="0" err="1"/>
              <a:t>스파이더를</a:t>
            </a:r>
            <a:r>
              <a:rPr lang="ko-KR" altLang="en-US" sz="1200" b="1" dirty="0"/>
              <a:t> 플레이를 한 횟수</a:t>
            </a:r>
            <a:r>
              <a:rPr lang="en-US" altLang="ko-KR" sz="1200" b="1" dirty="0"/>
              <a:t>N(1&lt;=N&lt;=1,000,000,000)</a:t>
            </a:r>
            <a:r>
              <a:rPr lang="ko-KR" altLang="en-US" sz="1200" b="1" dirty="0"/>
              <a:t>를 의미하며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나중에 들어온 숫자는 승리한 횟수</a:t>
            </a:r>
            <a:r>
              <a:rPr lang="en-US" altLang="ko-KR" sz="1200" b="1" dirty="0"/>
              <a:t>M(0&lt;=M&lt;=N)</a:t>
            </a:r>
            <a:r>
              <a:rPr lang="ko-KR" altLang="en-US" sz="1200" b="1" dirty="0"/>
              <a:t>를 의미한다</a:t>
            </a:r>
            <a:r>
              <a:rPr lang="en-US" altLang="ko-KR" b="1" dirty="0" smtClean="0"/>
              <a:t>.</a:t>
            </a:r>
          </a:p>
          <a:p>
            <a:r>
              <a:rPr lang="ko-KR" altLang="en-US" dirty="0" smtClean="0"/>
              <a:t>출력</a:t>
            </a:r>
            <a:endParaRPr lang="en-US" altLang="ko-KR" dirty="0" smtClean="0"/>
          </a:p>
          <a:p>
            <a:pPr lvl="4"/>
            <a:r>
              <a:rPr lang="ko-KR" altLang="en-US" sz="1200" b="1" dirty="0"/>
              <a:t>각 테스트 케이스에 대해서 </a:t>
            </a:r>
            <a:r>
              <a:rPr lang="ko-KR" altLang="en-US" sz="1200" b="1" dirty="0" err="1"/>
              <a:t>한줄에</a:t>
            </a:r>
            <a:r>
              <a:rPr lang="ko-KR" altLang="en-US" sz="1200" b="1" dirty="0"/>
              <a:t> 승률을 올릴 수 있을 경우 이를 위한 최소한의 연승 수를 출력하며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불가능할 경우 </a:t>
            </a:r>
            <a:r>
              <a:rPr lang="en-US" altLang="ko-KR" sz="1200" b="1" dirty="0"/>
              <a:t>-1</a:t>
            </a:r>
            <a:r>
              <a:rPr lang="ko-KR" altLang="en-US" sz="1200" b="1" dirty="0"/>
              <a:t>을 </a:t>
            </a:r>
            <a:r>
              <a:rPr lang="ko-KR" altLang="en-US" sz="1200" b="1" dirty="0" smtClean="0"/>
              <a:t>출력한다</a:t>
            </a:r>
            <a:r>
              <a:rPr lang="en-US" altLang="ko-KR" sz="1200" b="1" dirty="0"/>
              <a:t>.</a:t>
            </a:r>
            <a:endParaRPr lang="en-US" altLang="ko-KR" sz="1200" b="1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이분법 </a:t>
            </a:r>
            <a:r>
              <a:rPr lang="en-US" altLang="ko-KR" dirty="0" smtClean="0"/>
              <a:t>- Practice</a:t>
            </a:r>
            <a:endParaRPr lang="ko-KR" alt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4283968" y="5140349"/>
            <a:ext cx="38884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+mn-ea"/>
                <a:ea typeface="+mn-ea"/>
              </a:rPr>
              <a:t>예제출력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 smtClean="0">
                <a:latin typeface="+mn-ea"/>
                <a:ea typeface="+mn-ea"/>
              </a:rPr>
              <a:t>1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6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-1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1000</a:t>
            </a:r>
          </a:p>
          <a:p>
            <a:r>
              <a:rPr lang="en-US" altLang="ko-KR" sz="1400" b="1" dirty="0" smtClean="0">
                <a:latin typeface="+mn-ea"/>
                <a:ea typeface="+mn-ea"/>
              </a:rPr>
              <a:t>19230770</a:t>
            </a:r>
            <a:endParaRPr lang="ko-KR" altLang="en-US" sz="1400" b="1" dirty="0">
              <a:latin typeface="+mn-ea"/>
              <a:ea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4927851"/>
            <a:ext cx="37444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+mn-ea"/>
                <a:ea typeface="+mn-ea"/>
              </a:rPr>
              <a:t>예제입력</a:t>
            </a:r>
            <a:endParaRPr lang="en-US" altLang="ko-KR" sz="1400" b="1" dirty="0" smtClean="0">
              <a:latin typeface="+mn-ea"/>
              <a:ea typeface="+mn-ea"/>
            </a:endParaRPr>
          </a:p>
          <a:p>
            <a:r>
              <a:rPr lang="en-US" altLang="ko-KR" sz="1400" b="1" dirty="0">
                <a:latin typeface="+mn-ea"/>
                <a:ea typeface="+mn-ea"/>
              </a:rPr>
              <a:t>5 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10 8 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100 80 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47 47 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99000 0 </a:t>
            </a:r>
          </a:p>
          <a:p>
            <a:r>
              <a:rPr lang="en-US" altLang="ko-KR" sz="1400" b="1" dirty="0">
                <a:latin typeface="+mn-ea"/>
                <a:ea typeface="+mn-ea"/>
              </a:rPr>
              <a:t>1000000000 470000000</a:t>
            </a:r>
            <a:endParaRPr lang="en-US" altLang="ko-KR" sz="16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046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삼분법</a:t>
            </a:r>
            <a:r>
              <a:rPr lang="en-US" altLang="ko-KR" dirty="0" smtClean="0"/>
              <a:t>(ternary method)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이분법이 매 반복마다 답의 후보 구간을 절반으로 잘라 각 위치에서 함수의 값을 계산하는 것과 비슷하다</a:t>
            </a:r>
            <a:r>
              <a:rPr lang="en-US" altLang="ko-KR" dirty="0" smtClean="0"/>
              <a:t>.</a:t>
            </a:r>
          </a:p>
          <a:p>
            <a:pPr lvl="1" eaLnBrk="1" hangingPunct="1"/>
            <a:r>
              <a:rPr lang="ko-KR" altLang="en-US" dirty="0" smtClean="0"/>
              <a:t>삼분법은 답의 후보 구간을 </a:t>
            </a:r>
            <a:r>
              <a:rPr lang="ko-KR" altLang="en-US" dirty="0" err="1" smtClean="0"/>
              <a:t>삼등분하는</a:t>
            </a:r>
            <a:r>
              <a:rPr lang="ko-KR" altLang="en-US" dirty="0" smtClean="0"/>
              <a:t> 두 위치에서 함수의 값을 계산한다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 eaLnBrk="1" hangingPunct="1"/>
            <a:endParaRPr lang="en-US" altLang="ko-KR" dirty="0" smtClean="0"/>
          </a:p>
          <a:p>
            <a:pPr lvl="2" eaLnBrk="1" hangingPunct="1"/>
            <a:endParaRPr lang="en-US" altLang="ko-KR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3-2. </a:t>
            </a:r>
            <a:r>
              <a:rPr lang="ko-KR" altLang="en-US" dirty="0" smtClean="0"/>
              <a:t>삼분법</a:t>
            </a:r>
            <a:r>
              <a:rPr lang="en-US" altLang="ko-KR" dirty="0" smtClean="0"/>
              <a:t>(ternary method)</a:t>
            </a:r>
            <a:endParaRPr lang="ko-KR" altLang="en-US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161134"/>
            <a:ext cx="3789046" cy="2356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326" y="3161134"/>
            <a:ext cx="3678507" cy="2340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354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/>
            <a:r>
              <a:rPr lang="en-US" altLang="ko-KR" dirty="0" smtClean="0"/>
              <a:t>Algorithm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</p:txBody>
      </p:sp>
      <p:sp>
        <p:nvSpPr>
          <p:cNvPr id="266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3-2. </a:t>
            </a:r>
            <a:r>
              <a:rPr lang="ko-KR" altLang="en-US" dirty="0" smtClean="0"/>
              <a:t>삼분법</a:t>
            </a:r>
            <a:r>
              <a:rPr lang="en-US" altLang="ko-KR" dirty="0" smtClean="0"/>
              <a:t>(ternary method)</a:t>
            </a:r>
            <a:endParaRPr lang="ko-KR" alt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364704" y="1556792"/>
            <a:ext cx="80237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+mn-ea"/>
                <a:ea typeface="+mn-ea"/>
              </a:rPr>
              <a:t>double </a:t>
            </a:r>
            <a:r>
              <a:rPr lang="en-US" altLang="ko-KR" sz="1200" b="1" dirty="0" err="1">
                <a:latin typeface="+mn-ea"/>
                <a:ea typeface="+mn-ea"/>
              </a:rPr>
              <a:t>ternarySearch</a:t>
            </a:r>
            <a:r>
              <a:rPr lang="en-US" altLang="ko-KR" sz="1200" b="1" dirty="0">
                <a:latin typeface="+mn-ea"/>
                <a:ea typeface="+mn-ea"/>
              </a:rPr>
              <a:t>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left, 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right)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// </a:t>
            </a:r>
            <a:r>
              <a:rPr lang="ko-KR" altLang="en-US" sz="1200" b="1" dirty="0">
                <a:latin typeface="+mn-ea"/>
                <a:ea typeface="+mn-ea"/>
              </a:rPr>
              <a:t>적당히 큰 수만큼 반복 </a:t>
            </a:r>
            <a:r>
              <a:rPr lang="en-US" altLang="ko-KR" sz="1200" b="1" dirty="0">
                <a:latin typeface="+mn-ea"/>
                <a:ea typeface="+mn-ea"/>
              </a:rPr>
              <a:t>-&gt; </a:t>
            </a:r>
            <a:r>
              <a:rPr lang="ko-KR" altLang="en-US" sz="1200" b="1" dirty="0">
                <a:latin typeface="+mn-ea"/>
                <a:ea typeface="+mn-ea"/>
              </a:rPr>
              <a:t>오차범위는 </a:t>
            </a:r>
            <a:r>
              <a:rPr lang="en-US" altLang="ko-KR" sz="1200" b="1" dirty="0">
                <a:latin typeface="+mn-ea"/>
                <a:ea typeface="+mn-ea"/>
              </a:rPr>
              <a:t>(right-left)*(2/3)^(</a:t>
            </a:r>
            <a:r>
              <a:rPr lang="ko-KR" altLang="en-US" sz="1200" b="1" dirty="0">
                <a:latin typeface="+mn-ea"/>
                <a:ea typeface="+mn-ea"/>
              </a:rPr>
              <a:t>반복횟수</a:t>
            </a:r>
            <a:r>
              <a:rPr lang="en-US" altLang="ko-KR" sz="1200" b="1" dirty="0">
                <a:latin typeface="+mn-ea"/>
                <a:ea typeface="+mn-ea"/>
              </a:rPr>
              <a:t>)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	for (</a:t>
            </a:r>
            <a:r>
              <a:rPr lang="en-US" altLang="ko-KR" sz="1200" b="1" dirty="0" err="1">
                <a:latin typeface="+mn-ea"/>
                <a:ea typeface="+mn-ea"/>
              </a:rPr>
              <a:t>int</a:t>
            </a: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 = 0;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 &lt; 1000; </a:t>
            </a:r>
            <a:r>
              <a:rPr lang="en-US" altLang="ko-KR" sz="1200" b="1" dirty="0" err="1">
                <a:latin typeface="+mn-ea"/>
                <a:ea typeface="+mn-ea"/>
              </a:rPr>
              <a:t>i</a:t>
            </a:r>
            <a:r>
              <a:rPr lang="en-US" altLang="ko-KR" sz="1200" b="1" dirty="0">
                <a:latin typeface="+mn-ea"/>
                <a:ea typeface="+mn-ea"/>
              </a:rPr>
              <a:t>++) {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double a = (left*2 + right) / 3;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double b = (left + right*2) / 3;</a:t>
            </a:r>
          </a:p>
          <a:p>
            <a:endParaRPr lang="en-US" altLang="ko-KR" sz="1200" b="1" dirty="0">
              <a:latin typeface="+mn-ea"/>
              <a:ea typeface="+mn-ea"/>
            </a:endParaRPr>
          </a:p>
          <a:p>
            <a:r>
              <a:rPr lang="en-US" altLang="ko-KR" sz="1200" b="1" dirty="0">
                <a:latin typeface="+mn-ea"/>
                <a:ea typeface="+mn-ea"/>
              </a:rPr>
              <a:t>		// </a:t>
            </a:r>
            <a:r>
              <a:rPr lang="ko-KR" altLang="en-US" sz="1200" b="1" dirty="0">
                <a:latin typeface="+mn-ea"/>
                <a:ea typeface="+mn-ea"/>
              </a:rPr>
              <a:t>최소인 점을 찾으려면 </a:t>
            </a:r>
            <a:r>
              <a:rPr lang="en-US" altLang="ko-KR" sz="1200" b="1" dirty="0">
                <a:latin typeface="+mn-ea"/>
                <a:ea typeface="+mn-ea"/>
              </a:rPr>
              <a:t>if </a:t>
            </a:r>
            <a:r>
              <a:rPr lang="ko-KR" altLang="en-US" sz="1200" b="1" dirty="0">
                <a:latin typeface="+mn-ea"/>
                <a:ea typeface="+mn-ea"/>
              </a:rPr>
              <a:t>문의 부호를 반대로 하면 된다</a:t>
            </a:r>
            <a:r>
              <a:rPr lang="en-US" altLang="ko-KR" sz="1200" b="1" dirty="0">
                <a:latin typeface="+mn-ea"/>
                <a:ea typeface="+mn-ea"/>
              </a:rPr>
              <a:t>.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if (f(a) &lt; f(b))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	left = a;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else 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		right = b;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}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	return (</a:t>
            </a:r>
            <a:r>
              <a:rPr lang="en-US" altLang="ko-KR" sz="1200" b="1" dirty="0" err="1">
                <a:latin typeface="+mn-ea"/>
                <a:ea typeface="+mn-ea"/>
              </a:rPr>
              <a:t>left+right</a:t>
            </a:r>
            <a:r>
              <a:rPr lang="en-US" altLang="ko-KR" sz="1200" b="1" dirty="0">
                <a:latin typeface="+mn-ea"/>
                <a:ea typeface="+mn-ea"/>
              </a:rPr>
              <a:t>)/2;</a:t>
            </a:r>
          </a:p>
          <a:p>
            <a:r>
              <a:rPr lang="en-US" altLang="ko-KR" sz="1200" b="1" dirty="0">
                <a:latin typeface="+mn-ea"/>
                <a:ea typeface="+mn-ea"/>
              </a:rPr>
              <a:t>}</a:t>
            </a:r>
            <a:endParaRPr lang="en-US" altLang="ko-KR" sz="12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705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smtClean="0"/>
              <a:t>이진 트리 검색</a:t>
            </a:r>
            <a:r>
              <a:rPr lang="en-US" altLang="ko-KR" dirty="0" smtClean="0"/>
              <a:t>(binary tree search)</a:t>
            </a:r>
          </a:p>
          <a:p>
            <a:pPr lvl="1" eaLnBrk="1" hangingPunct="1">
              <a:defRPr/>
            </a:pPr>
            <a:r>
              <a:rPr lang="en-US" altLang="ko-KR" dirty="0" smtClean="0"/>
              <a:t>8</a:t>
            </a:r>
            <a:r>
              <a:rPr lang="ko-KR" altLang="en-US" dirty="0" smtClean="0"/>
              <a:t>장에서 설명한 이진 탐색 </a:t>
            </a:r>
            <a:r>
              <a:rPr lang="ko-KR" altLang="en-US" dirty="0" err="1" smtClean="0"/>
              <a:t>트리를</a:t>
            </a:r>
            <a:r>
              <a:rPr lang="ko-KR" altLang="en-US" dirty="0" smtClean="0"/>
              <a:t> 사용한 검색 방법</a:t>
            </a:r>
          </a:p>
          <a:p>
            <a:pPr lvl="1" eaLnBrk="1" hangingPunct="1">
              <a:defRPr/>
            </a:pPr>
            <a:r>
              <a:rPr lang="ko-KR" altLang="en-US" dirty="0" smtClean="0"/>
              <a:t>원소의 삽입이나 삭제 연산에 대해서 </a:t>
            </a:r>
            <a:r>
              <a:rPr lang="ko-KR" altLang="en-US" spc="-100" dirty="0" smtClean="0"/>
              <a:t>항상 이진 탐색 </a:t>
            </a:r>
            <a:r>
              <a:rPr lang="ko-KR" altLang="en-US" spc="-100" dirty="0" err="1" smtClean="0"/>
              <a:t>트리를</a:t>
            </a:r>
            <a:r>
              <a:rPr lang="ko-KR" altLang="en-US" spc="-100" dirty="0" smtClean="0"/>
              <a:t> 재구성하는</a:t>
            </a:r>
            <a:r>
              <a:rPr lang="ko-KR" altLang="en-US" dirty="0" smtClean="0"/>
              <a:t> 작업 필요</a:t>
            </a:r>
          </a:p>
          <a:p>
            <a:pPr>
              <a:defRPr/>
            </a:pPr>
            <a:endParaRPr lang="ko-KR" altLang="en-US" dirty="0" smtClean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</a:t>
            </a:r>
          </a:p>
        </p:txBody>
      </p:sp>
      <p:pic>
        <p:nvPicPr>
          <p:cNvPr id="29700" name="그림 5" descr="ch11-05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2532063"/>
            <a:ext cx="8340725" cy="392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smtClean="0"/>
              <a:t>이진 트리 검색을 이용한 영어사전 검색 프로그램</a:t>
            </a:r>
          </a:p>
          <a:p>
            <a:pPr lvl="1" eaLnBrk="1" hangingPunct="1">
              <a:defRPr/>
            </a:pPr>
            <a:r>
              <a:rPr lang="ko-KR" altLang="en-US" dirty="0" smtClean="0"/>
              <a:t>영어 단어와 뜻을 입력하면 알파벳순서대로 이진 탐색 </a:t>
            </a:r>
            <a:r>
              <a:rPr lang="ko-KR" altLang="en-US" dirty="0" err="1" smtClean="0"/>
              <a:t>트리에</a:t>
            </a:r>
            <a:r>
              <a:rPr lang="ko-KR" altLang="en-US" dirty="0" smtClean="0"/>
              <a:t> 삽입</a:t>
            </a:r>
          </a:p>
          <a:p>
            <a:pPr lvl="1" eaLnBrk="1" hangingPunct="1">
              <a:defRPr/>
            </a:pPr>
            <a:r>
              <a:rPr lang="ko-KR" altLang="en-US" dirty="0" smtClean="0"/>
              <a:t>검색할 단어를 입력하면 이진 트리 </a:t>
            </a:r>
            <a:r>
              <a:rPr lang="ko-KR" altLang="en-US" spc="-100" dirty="0" smtClean="0"/>
              <a:t>검색으로 검색하여 단어의 뜻을 출력</a:t>
            </a:r>
          </a:p>
          <a:p>
            <a:pPr lvl="1" eaLnBrk="1" hangingPunct="1">
              <a:defRPr/>
            </a:pPr>
            <a:r>
              <a:rPr lang="ko-KR" altLang="en-US" dirty="0" smtClean="0"/>
              <a:t>사전 출력을 선택하면 </a:t>
            </a:r>
            <a:r>
              <a:rPr lang="ko-KR" altLang="en-US" dirty="0" err="1" smtClean="0"/>
              <a:t>트리를</a:t>
            </a:r>
            <a:r>
              <a:rPr lang="ko-KR" altLang="en-US" dirty="0" smtClean="0"/>
              <a:t> 중위 순회하면서 </a:t>
            </a:r>
            <a:r>
              <a:rPr lang="ko-KR" altLang="en-US" dirty="0" err="1" smtClean="0"/>
              <a:t>트리에</a:t>
            </a:r>
            <a:r>
              <a:rPr lang="ko-KR" altLang="en-US" dirty="0" smtClean="0"/>
              <a:t> 있는 모든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단어를 출력</a:t>
            </a:r>
          </a:p>
        </p:txBody>
      </p:sp>
      <p:sp>
        <p:nvSpPr>
          <p:cNvPr id="30723" name="제목 2"/>
          <p:cNvSpPr>
            <a:spLocks noGrp="1"/>
          </p:cNvSpPr>
          <p:nvPr>
            <p:ph type="title"/>
          </p:nvPr>
        </p:nvSpPr>
        <p:spPr>
          <a:xfrm>
            <a:off x="227013" y="82550"/>
            <a:ext cx="7729537" cy="576263"/>
          </a:xfrm>
        </p:spPr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 </a:t>
            </a:r>
            <a:r>
              <a:rPr lang="en-US" altLang="ko-KR" smtClean="0"/>
              <a:t>: </a:t>
            </a:r>
            <a:r>
              <a:rPr lang="en-US" altLang="ko-KR" sz="2000" smtClean="0"/>
              <a:t>[</a:t>
            </a:r>
            <a:r>
              <a:rPr lang="ko-KR" altLang="en-US" sz="2000" smtClean="0"/>
              <a:t>예제 </a:t>
            </a:r>
            <a:r>
              <a:rPr lang="en-US" altLang="ko-KR" sz="2000" smtClean="0"/>
              <a:t>11-4] </a:t>
            </a:r>
            <a:r>
              <a:rPr lang="ko-KR" altLang="en-US" sz="2000" smtClean="0"/>
              <a:t>영어사전 검색 프로그램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smtClean="0"/>
              <a:t>검색 방법</a:t>
            </a:r>
          </a:p>
          <a:p>
            <a:pPr lvl="1" eaLnBrk="1" hangingPunct="1"/>
            <a:r>
              <a:rPr lang="ko-KR" altLang="en-US" smtClean="0"/>
              <a:t>수행 위치에 따른 분류</a:t>
            </a:r>
          </a:p>
          <a:p>
            <a:pPr lvl="2" eaLnBrk="1" hangingPunct="1"/>
            <a:r>
              <a:rPr lang="ko-KR" altLang="en-US" smtClean="0"/>
              <a:t>내부 검색 </a:t>
            </a:r>
            <a:r>
              <a:rPr lang="en-US" altLang="ko-KR" smtClean="0"/>
              <a:t>- </a:t>
            </a:r>
            <a:r>
              <a:rPr lang="ko-KR" altLang="en-US" smtClean="0"/>
              <a:t>메모리 내의 자료에 대해서 검색 수행 </a:t>
            </a:r>
          </a:p>
          <a:p>
            <a:pPr lvl="2" eaLnBrk="1" hangingPunct="1"/>
            <a:r>
              <a:rPr lang="ko-KR" altLang="en-US" smtClean="0"/>
              <a:t>외부 검색 </a:t>
            </a:r>
            <a:r>
              <a:rPr lang="en-US" altLang="ko-KR" smtClean="0"/>
              <a:t>- </a:t>
            </a:r>
            <a:r>
              <a:rPr lang="ko-KR" altLang="en-US" smtClean="0"/>
              <a:t>보조 기억 장치에 있는 자료에 대해서 검색 수행 </a:t>
            </a:r>
          </a:p>
          <a:p>
            <a:pPr lvl="1" eaLnBrk="1" hangingPunct="1"/>
            <a:r>
              <a:rPr lang="ko-KR" altLang="en-US" smtClean="0"/>
              <a:t>검색 방식에 따른 분류</a:t>
            </a:r>
          </a:p>
          <a:p>
            <a:pPr lvl="2" eaLnBrk="1" hangingPunct="1"/>
            <a:r>
              <a:rPr lang="ko-KR" altLang="en-US" smtClean="0"/>
              <a:t>비교 검색 방식</a:t>
            </a:r>
            <a:r>
              <a:rPr lang="en-US" altLang="ko-KR" smtClean="0"/>
              <a:t>(comparison search method) </a:t>
            </a:r>
          </a:p>
          <a:p>
            <a:pPr lvl="3" eaLnBrk="1" hangingPunct="1"/>
            <a:r>
              <a:rPr lang="ko-KR" altLang="en-US" b="1" smtClean="0"/>
              <a:t>검색 대상의 키를 비교하여 검색하는 방법 </a:t>
            </a:r>
          </a:p>
          <a:p>
            <a:pPr lvl="3" eaLnBrk="1" hangingPunct="1">
              <a:lnSpc>
                <a:spcPct val="120000"/>
              </a:lnSpc>
            </a:pPr>
            <a:r>
              <a:rPr lang="ko-KR" altLang="en-US" b="1" smtClean="0"/>
              <a:t>순차 검색</a:t>
            </a:r>
            <a:r>
              <a:rPr lang="en-US" altLang="ko-KR" b="1" smtClean="0"/>
              <a:t>, </a:t>
            </a:r>
            <a:r>
              <a:rPr lang="ko-KR" altLang="en-US" b="1" smtClean="0"/>
              <a:t>이진 검색</a:t>
            </a:r>
            <a:r>
              <a:rPr lang="en-US" altLang="ko-KR" b="1" smtClean="0"/>
              <a:t>, </a:t>
            </a:r>
            <a:r>
              <a:rPr lang="ko-KR" altLang="en-US" b="1" smtClean="0"/>
              <a:t>트리 검색</a:t>
            </a:r>
          </a:p>
          <a:p>
            <a:pPr lvl="2" eaLnBrk="1" hangingPunct="1"/>
            <a:r>
              <a:rPr lang="ko-KR" altLang="en-US" smtClean="0"/>
              <a:t>계산 검색 방식</a:t>
            </a:r>
            <a:r>
              <a:rPr lang="en-US" altLang="ko-KR" smtClean="0"/>
              <a:t>(non-comparison method)</a:t>
            </a:r>
          </a:p>
          <a:p>
            <a:pPr lvl="3" eaLnBrk="1" hangingPunct="1"/>
            <a:r>
              <a:rPr lang="ko-KR" altLang="en-US" b="1" smtClean="0"/>
              <a:t>계수적인 성질을 이용한 계산으로 검색 하는 방법 </a:t>
            </a:r>
          </a:p>
          <a:p>
            <a:pPr lvl="3" eaLnBrk="1" hangingPunct="1">
              <a:lnSpc>
                <a:spcPct val="120000"/>
              </a:lnSpc>
            </a:pPr>
            <a:r>
              <a:rPr lang="ko-KR" altLang="en-US" b="1" smtClean="0"/>
              <a:t>해싱</a:t>
            </a:r>
          </a:p>
          <a:p>
            <a:pPr lvl="1" eaLnBrk="1" hangingPunct="1">
              <a:spcBef>
                <a:spcPct val="45000"/>
              </a:spcBef>
            </a:pPr>
            <a:r>
              <a:rPr lang="ko-KR" altLang="en-US" smtClean="0"/>
              <a:t>검색 방법의 선택</a:t>
            </a:r>
          </a:p>
          <a:p>
            <a:pPr lvl="2" eaLnBrk="1" hangingPunct="1"/>
            <a:r>
              <a:rPr lang="ko-KR" altLang="en-US" smtClean="0"/>
              <a:t>자료 구조의 형태와 자료의 배열 상태에 따라 최적의 검색 방법 선택</a:t>
            </a:r>
          </a:p>
          <a:p>
            <a:endParaRPr lang="ko-KR" altLang="en-US" smtClean="0"/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1. </a:t>
            </a:r>
            <a:r>
              <a:rPr lang="ko-KR" altLang="en-US" smtClean="0"/>
              <a:t>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실행 결과 </a:t>
            </a:r>
            <a:r>
              <a:rPr lang="en-US" altLang="ko-KR" smtClean="0"/>
              <a:t>&gt; (1)</a:t>
            </a:r>
            <a:endParaRPr lang="ko-KR" altLang="en-US" smtClean="0"/>
          </a:p>
          <a:p>
            <a:pPr lvl="1"/>
            <a:endParaRPr lang="ko-KR" altLang="en-US" smtClean="0"/>
          </a:p>
        </p:txBody>
      </p:sp>
      <p:sp>
        <p:nvSpPr>
          <p:cNvPr id="31747" name="제목 2"/>
          <p:cNvSpPr>
            <a:spLocks noGrp="1"/>
          </p:cNvSpPr>
          <p:nvPr>
            <p:ph type="title"/>
          </p:nvPr>
        </p:nvSpPr>
        <p:spPr>
          <a:xfrm>
            <a:off x="227013" y="82550"/>
            <a:ext cx="7729537" cy="576263"/>
          </a:xfrm>
        </p:spPr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 </a:t>
            </a:r>
            <a:r>
              <a:rPr lang="en-US" altLang="ko-KR" smtClean="0"/>
              <a:t>: </a:t>
            </a:r>
            <a:r>
              <a:rPr lang="en-US" altLang="ko-KR" sz="2000" smtClean="0"/>
              <a:t>[</a:t>
            </a:r>
            <a:r>
              <a:rPr lang="ko-KR" altLang="en-US" sz="2000" smtClean="0"/>
              <a:t>예제 </a:t>
            </a:r>
            <a:r>
              <a:rPr lang="en-US" altLang="ko-KR" sz="2000" smtClean="0"/>
              <a:t>11-4] </a:t>
            </a:r>
            <a:r>
              <a:rPr lang="ko-KR" altLang="en-US" sz="2000" smtClean="0"/>
              <a:t>영어사전 검색 프로그램</a:t>
            </a:r>
          </a:p>
        </p:txBody>
      </p:sp>
      <p:pic>
        <p:nvPicPr>
          <p:cNvPr id="31748" name="그림 6" descr="ch11-예제11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341438"/>
            <a:ext cx="5370513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9" name="그림 7" descr="ch11-예제11-4(b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59000"/>
            <a:ext cx="4714875" cy="429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실행 결과 </a:t>
            </a:r>
            <a:r>
              <a:rPr lang="en-US" altLang="ko-KR" smtClean="0"/>
              <a:t>&gt; (2) </a:t>
            </a:r>
            <a:endParaRPr lang="ko-KR" altLang="en-US" smtClean="0"/>
          </a:p>
          <a:p>
            <a:pPr lvl="1"/>
            <a:endParaRPr lang="ko-KR" altLang="en-US" smtClean="0"/>
          </a:p>
        </p:txBody>
      </p:sp>
      <p:sp>
        <p:nvSpPr>
          <p:cNvPr id="32771" name="제목 2"/>
          <p:cNvSpPr>
            <a:spLocks noGrp="1"/>
          </p:cNvSpPr>
          <p:nvPr>
            <p:ph type="title"/>
          </p:nvPr>
        </p:nvSpPr>
        <p:spPr>
          <a:xfrm>
            <a:off x="227013" y="82550"/>
            <a:ext cx="7800975" cy="576263"/>
          </a:xfrm>
        </p:spPr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 </a:t>
            </a:r>
            <a:r>
              <a:rPr lang="en-US" altLang="ko-KR" smtClean="0"/>
              <a:t>: </a:t>
            </a:r>
            <a:r>
              <a:rPr lang="en-US" altLang="ko-KR" sz="2000" smtClean="0"/>
              <a:t>[</a:t>
            </a:r>
            <a:r>
              <a:rPr lang="ko-KR" altLang="en-US" sz="2000" smtClean="0"/>
              <a:t>예제 </a:t>
            </a:r>
            <a:r>
              <a:rPr lang="en-US" altLang="ko-KR" sz="2000" smtClean="0"/>
              <a:t>11-4] </a:t>
            </a:r>
            <a:r>
              <a:rPr lang="ko-KR" altLang="en-US" sz="2000" smtClean="0"/>
              <a:t>영어사전 검색 프로그램</a:t>
            </a:r>
            <a:endParaRPr lang="ko-KR" altLang="en-US" smtClean="0"/>
          </a:p>
        </p:txBody>
      </p:sp>
      <p:pic>
        <p:nvPicPr>
          <p:cNvPr id="32772" name="그림 5" descr="ch11-예제11-4(c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412875"/>
            <a:ext cx="4786312" cy="481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실행 결과 </a:t>
            </a:r>
            <a:r>
              <a:rPr lang="en-US" altLang="ko-KR" smtClean="0"/>
              <a:t>&gt; (3) </a:t>
            </a:r>
            <a:endParaRPr lang="ko-KR" altLang="en-US" smtClean="0"/>
          </a:p>
          <a:p>
            <a:pPr lvl="1"/>
            <a:endParaRPr lang="ko-KR" altLang="en-US" smtClean="0"/>
          </a:p>
        </p:txBody>
      </p:sp>
      <p:sp>
        <p:nvSpPr>
          <p:cNvPr id="33795" name="제목 2"/>
          <p:cNvSpPr>
            <a:spLocks noGrp="1"/>
          </p:cNvSpPr>
          <p:nvPr>
            <p:ph type="title"/>
          </p:nvPr>
        </p:nvSpPr>
        <p:spPr>
          <a:xfrm>
            <a:off x="227013" y="82550"/>
            <a:ext cx="7729537" cy="576263"/>
          </a:xfrm>
        </p:spPr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 </a:t>
            </a:r>
            <a:r>
              <a:rPr lang="en-US" altLang="ko-KR" smtClean="0"/>
              <a:t>: </a:t>
            </a:r>
            <a:r>
              <a:rPr lang="en-US" altLang="ko-KR" sz="2000" smtClean="0"/>
              <a:t>[</a:t>
            </a:r>
            <a:r>
              <a:rPr lang="ko-KR" altLang="en-US" sz="2000" smtClean="0"/>
              <a:t>예제 </a:t>
            </a:r>
            <a:r>
              <a:rPr lang="en-US" altLang="ko-KR" sz="2000" smtClean="0"/>
              <a:t>11-4] </a:t>
            </a:r>
            <a:r>
              <a:rPr lang="ko-KR" altLang="en-US" sz="2000" smtClean="0"/>
              <a:t>영어사전 검색 프로그램</a:t>
            </a:r>
            <a:endParaRPr lang="ko-KR" altLang="en-US" smtClean="0"/>
          </a:p>
        </p:txBody>
      </p:sp>
      <p:pic>
        <p:nvPicPr>
          <p:cNvPr id="33796" name="그림 5" descr="ch11-예제11-4(d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376363"/>
            <a:ext cx="5508625" cy="450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7" name="그림 8" descr="ch11-예제11-4(f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775" y="1616075"/>
            <a:ext cx="5702300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실행 결과 </a:t>
            </a:r>
            <a:r>
              <a:rPr lang="en-US" altLang="ko-KR" smtClean="0"/>
              <a:t>&gt; (4) </a:t>
            </a:r>
            <a:endParaRPr lang="ko-KR" altLang="en-US" smtClean="0"/>
          </a:p>
          <a:p>
            <a:pPr lvl="1"/>
            <a:endParaRPr lang="ko-KR" altLang="en-US" smtClean="0"/>
          </a:p>
        </p:txBody>
      </p:sp>
      <p:sp>
        <p:nvSpPr>
          <p:cNvPr id="34819" name="제목 2"/>
          <p:cNvSpPr>
            <a:spLocks noGrp="1"/>
          </p:cNvSpPr>
          <p:nvPr>
            <p:ph type="title"/>
          </p:nvPr>
        </p:nvSpPr>
        <p:spPr>
          <a:xfrm>
            <a:off x="227013" y="82550"/>
            <a:ext cx="7874000" cy="576263"/>
          </a:xfrm>
        </p:spPr>
        <p:txBody>
          <a:bodyPr/>
          <a:lstStyle/>
          <a:p>
            <a:r>
              <a:rPr lang="en-US" altLang="ko-KR" smtClean="0"/>
              <a:t>4. </a:t>
            </a:r>
            <a:r>
              <a:rPr lang="ko-KR" altLang="en-US" smtClean="0"/>
              <a:t>이진 트리 검색 </a:t>
            </a:r>
            <a:r>
              <a:rPr lang="en-US" altLang="ko-KR" smtClean="0"/>
              <a:t>: </a:t>
            </a:r>
            <a:r>
              <a:rPr lang="en-US" altLang="ko-KR" sz="2000" smtClean="0"/>
              <a:t>[</a:t>
            </a:r>
            <a:r>
              <a:rPr lang="ko-KR" altLang="en-US" sz="2000" smtClean="0"/>
              <a:t>예제 </a:t>
            </a:r>
            <a:r>
              <a:rPr lang="en-US" altLang="ko-KR" sz="2000" smtClean="0"/>
              <a:t>11-4] </a:t>
            </a:r>
            <a:r>
              <a:rPr lang="ko-KR" altLang="en-US" sz="2000" smtClean="0"/>
              <a:t>영어사전 검색 프로그램</a:t>
            </a:r>
            <a:endParaRPr lang="ko-KR" altLang="en-US" smtClean="0"/>
          </a:p>
        </p:txBody>
      </p:sp>
      <p:pic>
        <p:nvPicPr>
          <p:cNvPr id="34820" name="그림 9" descr="ch11-예제11-4(g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1484313"/>
            <a:ext cx="5327650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algn="just" eaLnBrk="1" hangingPunct="1"/>
            <a:r>
              <a:rPr lang="ko-KR" altLang="en-US" smtClean="0"/>
              <a:t>해싱</a:t>
            </a:r>
            <a:r>
              <a:rPr lang="en-US" altLang="ko-KR" smtClean="0"/>
              <a:t>(hashing)</a:t>
            </a:r>
          </a:p>
          <a:p>
            <a:pPr lvl="1" algn="just" eaLnBrk="1" hangingPunct="1"/>
            <a:r>
              <a:rPr lang="ko-KR" altLang="en-US" smtClean="0"/>
              <a:t>산술적인 연산을 이용하여 키가 있는 위치를 계산하여 바로 찾아가는 계산 검색 방식</a:t>
            </a:r>
          </a:p>
          <a:p>
            <a:pPr lvl="1" algn="just" eaLnBrk="1" hangingPunct="1"/>
            <a:r>
              <a:rPr lang="ko-KR" altLang="en-US" smtClean="0"/>
              <a:t>검색 방법</a:t>
            </a:r>
          </a:p>
          <a:p>
            <a:pPr lvl="2" algn="just" eaLnBrk="1" hangingPunct="1">
              <a:spcAft>
                <a:spcPts val="100"/>
              </a:spcAft>
            </a:pPr>
            <a:r>
              <a:rPr lang="ko-KR" altLang="en-US" smtClean="0"/>
              <a:t>키 값에 대해서 해싱 함수를 계산하여 주소를 구하고</a:t>
            </a:r>
            <a:r>
              <a:rPr lang="en-US" altLang="ko-KR" smtClean="0"/>
              <a:t>, </a:t>
            </a:r>
          </a:p>
          <a:p>
            <a:pPr lvl="2" algn="just" eaLnBrk="1" hangingPunct="1"/>
            <a:r>
              <a:rPr lang="ko-KR" altLang="en-US" smtClean="0"/>
              <a:t>구한 주소에 해당하는 해시 테이블로 바로 이동</a:t>
            </a:r>
          </a:p>
          <a:p>
            <a:pPr lvl="3" algn="just" eaLnBrk="1" hangingPunct="1">
              <a:spcBef>
                <a:spcPct val="15000"/>
              </a:spcBef>
              <a:spcAft>
                <a:spcPct val="55000"/>
              </a:spcAft>
            </a:pPr>
            <a:r>
              <a:rPr lang="ko-KR" altLang="en-US" b="1" smtClean="0"/>
              <a:t>해당 주소에 찾는 항목이 있으면 검색 성공</a:t>
            </a:r>
            <a:r>
              <a:rPr lang="en-US" altLang="ko-KR" b="1" smtClean="0"/>
              <a:t>, </a:t>
            </a:r>
            <a:r>
              <a:rPr lang="ko-KR" altLang="en-US" b="1" smtClean="0"/>
              <a:t>없으면 검색 실패</a:t>
            </a:r>
          </a:p>
          <a:p>
            <a:pPr lvl="1" algn="just" eaLnBrk="1" hangingPunct="1"/>
            <a:r>
              <a:rPr lang="ko-KR" altLang="en-US" smtClean="0"/>
              <a:t>해싱 함수</a:t>
            </a:r>
            <a:r>
              <a:rPr lang="en-US" altLang="ko-KR" smtClean="0"/>
              <a:t>(hashing function)</a:t>
            </a:r>
          </a:p>
          <a:p>
            <a:pPr lvl="2" algn="just" eaLnBrk="1" hangingPunct="1"/>
            <a:r>
              <a:rPr lang="ko-KR" altLang="en-US" smtClean="0"/>
              <a:t>키 값을 원소의 위치로 변환하는 함수</a:t>
            </a:r>
          </a:p>
          <a:p>
            <a:pPr lvl="1" algn="just" eaLnBrk="1" hangingPunct="1"/>
            <a:r>
              <a:rPr lang="ko-KR" altLang="en-US" smtClean="0"/>
              <a:t>해시 테이블</a:t>
            </a:r>
            <a:r>
              <a:rPr lang="en-US" altLang="ko-KR" smtClean="0"/>
              <a:t>(hash table)</a:t>
            </a:r>
          </a:p>
          <a:p>
            <a:pPr lvl="2" algn="just" eaLnBrk="1" hangingPunct="1"/>
            <a:r>
              <a:rPr lang="ko-KR" altLang="en-US" smtClean="0"/>
              <a:t>해싱 함수에 의해서 계산된 주소의 위치에 항목을 저장한 표</a:t>
            </a:r>
          </a:p>
        </p:txBody>
      </p:sp>
      <p:sp>
        <p:nvSpPr>
          <p:cNvPr id="3584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해싱 검색 수행 방법</a:t>
            </a:r>
          </a:p>
          <a:p>
            <a:pPr lvl="1"/>
            <a:endParaRPr lang="ko-KR" altLang="en-US" smtClean="0"/>
          </a:p>
        </p:txBody>
      </p:sp>
      <p:sp>
        <p:nvSpPr>
          <p:cNvPr id="3686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36868" name="그림 4" descr="ch11-06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1500188"/>
            <a:ext cx="8243887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algn="just" eaLnBrk="1" hangingPunct="1"/>
            <a:r>
              <a:rPr lang="ko-KR" altLang="en-US" smtClean="0"/>
              <a:t>해싱의 예</a:t>
            </a:r>
          </a:p>
          <a:p>
            <a:pPr lvl="2" algn="just" eaLnBrk="1" hangingPunct="1"/>
            <a:r>
              <a:rPr lang="ko-KR" altLang="en-US" smtClean="0"/>
              <a:t>도서관에서의 도서 검색</a:t>
            </a:r>
          </a:p>
          <a:p>
            <a:pPr lvl="1"/>
            <a:endParaRPr lang="ko-KR" altLang="en-US" smtClean="0"/>
          </a:p>
        </p:txBody>
      </p:sp>
      <p:sp>
        <p:nvSpPr>
          <p:cNvPr id="3789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37892" name="그림 4" descr="ch11-07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1773238"/>
            <a:ext cx="5929312" cy="457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algn="just" eaLnBrk="1" hangingPunct="1"/>
            <a:r>
              <a:rPr lang="ko-KR" altLang="en-US" smtClean="0"/>
              <a:t>해싱의 예</a:t>
            </a:r>
          </a:p>
          <a:p>
            <a:pPr lvl="2" algn="just" eaLnBrk="1" hangingPunct="1"/>
            <a:r>
              <a:rPr lang="ko-KR" altLang="en-US" smtClean="0"/>
              <a:t>강의실 좌석 배정</a:t>
            </a:r>
          </a:p>
          <a:p>
            <a:pPr lvl="1"/>
            <a:endParaRPr lang="ko-KR" altLang="en-US" smtClean="0"/>
          </a:p>
        </p:txBody>
      </p:sp>
      <p:sp>
        <p:nvSpPr>
          <p:cNvPr id="3891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38916" name="그림 4" descr="ch11-08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97050"/>
            <a:ext cx="6643688" cy="4224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algn="just" eaLnBrk="1" hangingPunct="1">
              <a:defRPr/>
            </a:pPr>
            <a:r>
              <a:rPr lang="ko-KR" altLang="en-US" dirty="0" err="1" smtClean="0"/>
              <a:t>해싱</a:t>
            </a:r>
            <a:r>
              <a:rPr lang="ko-KR" altLang="en-US" dirty="0" smtClean="0"/>
              <a:t> 용어 정리</a:t>
            </a:r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b="1" dirty="0" smtClean="0"/>
              <a:t>충돌</a:t>
            </a:r>
            <a:r>
              <a:rPr lang="en-US" altLang="ko-KR" b="1" dirty="0" smtClean="0"/>
              <a:t>(collision)</a:t>
            </a:r>
            <a:r>
              <a:rPr lang="ko-KR" altLang="en-US" b="1" dirty="0" smtClean="0"/>
              <a:t> 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ko-KR" altLang="en-US" dirty="0" smtClean="0"/>
              <a:t>서로 다른 키 값에 대해서 </a:t>
            </a:r>
            <a:r>
              <a:rPr lang="ko-KR" altLang="en-US" dirty="0" err="1" smtClean="0"/>
              <a:t>해싱</a:t>
            </a:r>
            <a:r>
              <a:rPr lang="ko-KR" altLang="en-US" dirty="0" smtClean="0"/>
              <a:t> 함수에 의해 주어진 </a:t>
            </a:r>
            <a:r>
              <a:rPr lang="ko-KR" altLang="en-US" dirty="0" err="1" smtClean="0"/>
              <a:t>버킷</a:t>
            </a:r>
            <a:r>
              <a:rPr lang="ko-KR" altLang="en-US" dirty="0" smtClean="0"/>
              <a:t> 주소를 같은 경우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ko-KR" altLang="en-US" dirty="0" smtClean="0"/>
              <a:t>충돌이 발생한 경우에 비어있는 슬롯에 동거자 관계로 키 값 저장</a:t>
            </a:r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b="1" dirty="0" smtClean="0"/>
              <a:t>동거자</a:t>
            </a:r>
            <a:r>
              <a:rPr lang="ko-KR" altLang="en-US" b="1" dirty="0" smtClean="0">
                <a:latin typeface="+mn-ea"/>
                <a:ea typeface="+mn-ea"/>
              </a:rPr>
              <a:t> </a:t>
            </a:r>
            <a:r>
              <a:rPr lang="en-US" altLang="ko-KR" b="1" dirty="0" smtClean="0">
                <a:latin typeface="+mn-ea"/>
                <a:ea typeface="+mn-ea"/>
              </a:rPr>
              <a:t>(synonym)</a:t>
            </a:r>
            <a:r>
              <a:rPr lang="ko-KR" altLang="en-US" b="1" dirty="0" smtClean="0">
                <a:latin typeface="+mn-ea"/>
                <a:ea typeface="+mn-ea"/>
              </a:rPr>
              <a:t> </a:t>
            </a:r>
          </a:p>
          <a:p>
            <a:pPr lvl="3" eaLnBrk="1" hangingPunct="1">
              <a:lnSpc>
                <a:spcPct val="120000"/>
              </a:lnSpc>
              <a:spcBef>
                <a:spcPct val="5000"/>
              </a:spcBef>
              <a:defRPr/>
            </a:pPr>
            <a:r>
              <a:rPr lang="ko-KR" altLang="en-US" dirty="0" smtClean="0"/>
              <a:t>서로 다른 키 값을 가지지만 </a:t>
            </a:r>
            <a:r>
              <a:rPr lang="ko-KR" altLang="en-US" dirty="0" err="1" smtClean="0"/>
              <a:t>해싱</a:t>
            </a:r>
            <a:r>
              <a:rPr lang="ko-KR" altLang="en-US" dirty="0" smtClean="0"/>
              <a:t> 함수에 의해서 같은 </a:t>
            </a:r>
            <a:r>
              <a:rPr lang="ko-KR" altLang="en-US" dirty="0" err="1" smtClean="0"/>
              <a:t>버킷에</a:t>
            </a:r>
            <a:r>
              <a:rPr lang="ko-KR" altLang="en-US" dirty="0" smtClean="0"/>
              <a:t> 저장된 키 값들</a:t>
            </a:r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b="1" dirty="0" err="1" smtClean="0"/>
              <a:t>오버플로우</a:t>
            </a:r>
            <a:r>
              <a:rPr lang="ko-KR" altLang="en-US" b="1" dirty="0" smtClean="0"/>
              <a:t> </a:t>
            </a:r>
          </a:p>
          <a:p>
            <a:pPr lvl="3" eaLnBrk="1" hangingPunct="1">
              <a:lnSpc>
                <a:spcPct val="110000"/>
              </a:lnSpc>
              <a:defRPr/>
            </a:pPr>
            <a:r>
              <a:rPr lang="ko-KR" altLang="en-US" dirty="0" err="1" smtClean="0"/>
              <a:t>버킷에</a:t>
            </a:r>
            <a:r>
              <a:rPr lang="ko-KR" altLang="en-US" dirty="0" smtClean="0"/>
              <a:t> 비어있는 슬롯이 없는 포화 </a:t>
            </a:r>
            <a:r>
              <a:rPr lang="ko-KR" altLang="en-US" dirty="0" err="1" smtClean="0"/>
              <a:t>버킷</a:t>
            </a:r>
            <a:r>
              <a:rPr lang="ko-KR" altLang="en-US" dirty="0" smtClean="0"/>
              <a:t> 상태에서 충돌이 발생하여 해당 </a:t>
            </a:r>
            <a:r>
              <a:rPr lang="ko-KR" altLang="en-US" dirty="0" err="1" smtClean="0"/>
              <a:t>버킷에</a:t>
            </a:r>
            <a:r>
              <a:rPr lang="ko-KR" altLang="en-US" dirty="0" smtClean="0"/>
              <a:t> 키 값을 저장할 수 없는 상태</a:t>
            </a:r>
          </a:p>
          <a:p>
            <a:pPr>
              <a:defRPr/>
            </a:pPr>
            <a:endParaRPr lang="ko-KR" altLang="en-US" dirty="0" smtClean="0"/>
          </a:p>
        </p:txBody>
      </p:sp>
      <p:sp>
        <p:nvSpPr>
          <p:cNvPr id="3993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39940" name="그림 5" descr="ch11-10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938" y="3929063"/>
            <a:ext cx="2941637" cy="271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1" name="그림 6" descr="ch11-09_cu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25" y="4143375"/>
            <a:ext cx="3573463" cy="2436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2" algn="just" eaLnBrk="1" hangingPunct="1"/>
            <a:r>
              <a:rPr lang="ko-KR" altLang="en-US" b="1" smtClean="0"/>
              <a:t>키 값 밀도</a:t>
            </a:r>
          </a:p>
          <a:p>
            <a:pPr lvl="3" algn="just" eaLnBrk="1" hangingPunct="1">
              <a:lnSpc>
                <a:spcPct val="120000"/>
              </a:lnSpc>
            </a:pPr>
            <a:r>
              <a:rPr lang="ko-KR" altLang="en-US" smtClean="0"/>
              <a:t>사용 가능한 전체 키 값들 중에서 현재 해시 테이블에 저장되어서 실제 사용되고 있는 키 값의 개수 정도 </a:t>
            </a:r>
          </a:p>
          <a:p>
            <a:pPr lvl="3" algn="just" eaLnBrk="1" hangingPunct="1">
              <a:lnSpc>
                <a:spcPct val="120000"/>
              </a:lnSpc>
            </a:pPr>
            <a:endParaRPr lang="ko-KR" altLang="en-US" smtClean="0"/>
          </a:p>
          <a:p>
            <a:pPr lvl="3" algn="just" eaLnBrk="1" hangingPunct="1">
              <a:lnSpc>
                <a:spcPct val="120000"/>
              </a:lnSpc>
              <a:buFont typeface="Wingdings" pitchFamily="2" charset="2"/>
              <a:buNone/>
            </a:pPr>
            <a:endParaRPr lang="en-US" altLang="ko-KR" smtClean="0"/>
          </a:p>
          <a:p>
            <a:pPr lvl="3" algn="just" eaLnBrk="1" hangingPunct="1">
              <a:lnSpc>
                <a:spcPct val="120000"/>
              </a:lnSpc>
              <a:buFont typeface="Wingdings" pitchFamily="2" charset="2"/>
              <a:buNone/>
            </a:pPr>
            <a:endParaRPr lang="ko-KR" altLang="en-US" smtClean="0"/>
          </a:p>
          <a:p>
            <a:pPr lvl="3" algn="just" eaLnBrk="1" hangingPunct="1">
              <a:lnSpc>
                <a:spcPct val="120000"/>
              </a:lnSpc>
            </a:pPr>
            <a:endParaRPr lang="ko-KR" altLang="en-US" smtClean="0"/>
          </a:p>
          <a:p>
            <a:pPr lvl="2" algn="just" eaLnBrk="1" hangingPunct="1"/>
            <a:r>
              <a:rPr lang="ko-KR" altLang="en-US" b="1" smtClean="0"/>
              <a:t>적재 밀도</a:t>
            </a:r>
          </a:p>
          <a:p>
            <a:pPr lvl="3" algn="just" eaLnBrk="1" hangingPunct="1">
              <a:lnSpc>
                <a:spcPct val="130000"/>
              </a:lnSpc>
            </a:pPr>
            <a:r>
              <a:rPr lang="ko-KR" altLang="en-US" smtClean="0"/>
              <a:t>해시 테이블에 저장 가능한 키 값의 개수 중에서 현재 해시 테이블에 저장되어서 실제 사용되고 있는 키 값의 개수 정도 </a:t>
            </a:r>
          </a:p>
          <a:p>
            <a:pPr lvl="2"/>
            <a:endParaRPr lang="ko-KR" altLang="en-US" smtClean="0"/>
          </a:p>
        </p:txBody>
      </p:sp>
      <p:sp>
        <p:nvSpPr>
          <p:cNvPr id="4096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409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989138"/>
            <a:ext cx="4656138" cy="1062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4365625"/>
            <a:ext cx="6819900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순차 검색</a:t>
            </a:r>
            <a:r>
              <a:rPr lang="en-US" altLang="ko-KR" dirty="0" smtClean="0"/>
              <a:t>(sequential search, </a:t>
            </a:r>
            <a:r>
              <a:rPr lang="ko-KR" altLang="en-US" dirty="0" smtClean="0"/>
              <a:t>선형 검색</a:t>
            </a:r>
            <a:r>
              <a:rPr lang="en-US" altLang="ko-KR" dirty="0" smtClean="0"/>
              <a:t>(linear search))</a:t>
            </a:r>
          </a:p>
          <a:p>
            <a:pPr lvl="1" eaLnBrk="1" hangingPunct="1"/>
            <a:r>
              <a:rPr lang="ko-KR" altLang="en-US" dirty="0" smtClean="0"/>
              <a:t>일렬로 된 자료를 처음부터 마지막까지 순서대로 검색하는 방법</a:t>
            </a:r>
          </a:p>
          <a:p>
            <a:pPr lvl="1" eaLnBrk="1" hangingPunct="1"/>
            <a:r>
              <a:rPr lang="ko-KR" altLang="en-US" dirty="0" smtClean="0"/>
              <a:t>가장 간단하고 직접적인 검색 방법</a:t>
            </a:r>
          </a:p>
          <a:p>
            <a:pPr lvl="1" eaLnBrk="1" hangingPunct="1"/>
            <a:r>
              <a:rPr lang="ko-KR" altLang="en-US" dirty="0" smtClean="0"/>
              <a:t>배열이나 연결 리스트로 구현된 순차 자료 구조에서 원하는 항목을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찾는 방법</a:t>
            </a:r>
          </a:p>
          <a:p>
            <a:pPr lvl="1" eaLnBrk="1" hangingPunct="1"/>
            <a:r>
              <a:rPr lang="ko-KR" altLang="en-US" dirty="0" smtClean="0"/>
              <a:t>검색 대상 자료가 많은 경우에 비효율적이지만 알고리즘이 단순하여 구현이 용이함</a:t>
            </a:r>
            <a:r>
              <a:rPr lang="en-US" altLang="ko-KR" dirty="0" smtClean="0"/>
              <a:t>(Simple!)</a:t>
            </a:r>
          </a:p>
          <a:p>
            <a:pPr lvl="1" eaLnBrk="1" hangingPunct="1"/>
            <a:r>
              <a:rPr lang="ko-KR" altLang="en-US" dirty="0" smtClean="0"/>
              <a:t>임의의 순서대로 배열된 자료에서 순차 검색은 유일한 검색 방법이다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endParaRPr lang="ko-KR" altLang="en-US" dirty="0" smtClean="0"/>
          </a:p>
        </p:txBody>
      </p:sp>
      <p:sp>
        <p:nvSpPr>
          <p:cNvPr id="921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r>
              <a:rPr lang="ko-KR" altLang="en-US" smtClean="0"/>
              <a:t>해싱 함수</a:t>
            </a:r>
          </a:p>
          <a:p>
            <a:pPr lvl="1"/>
            <a:r>
              <a:rPr lang="ko-KR" altLang="en-US" smtClean="0"/>
              <a:t>해싱 함수의 조건</a:t>
            </a:r>
          </a:p>
          <a:p>
            <a:pPr lvl="2"/>
            <a:r>
              <a:rPr lang="ko-KR" altLang="en-US" b="1" smtClean="0"/>
              <a:t>해싱 함수는 계산이 쉬워야 한다</a:t>
            </a:r>
            <a:r>
              <a:rPr lang="en-US" altLang="ko-KR" b="1" smtClean="0"/>
              <a:t>. </a:t>
            </a:r>
          </a:p>
          <a:p>
            <a:pPr lvl="3">
              <a:lnSpc>
                <a:spcPct val="110000"/>
              </a:lnSpc>
            </a:pPr>
            <a:r>
              <a:rPr lang="ko-KR" altLang="en-US" smtClean="0"/>
              <a:t>비교 검색 방법을 사용하여 키 값의 비교연산을 수행하는 시간보다 해싱 함수를 사용하여 계산하는 시간이 빨라야 해싱 검색을 사용하는 의미가 된다</a:t>
            </a:r>
            <a:r>
              <a:rPr lang="en-US" altLang="ko-KR" smtClean="0"/>
              <a:t>. </a:t>
            </a:r>
          </a:p>
          <a:p>
            <a:pPr lvl="3">
              <a:lnSpc>
                <a:spcPct val="110000"/>
              </a:lnSpc>
            </a:pPr>
            <a:endParaRPr lang="en-US" altLang="ko-KR" smtClean="0"/>
          </a:p>
          <a:p>
            <a:pPr lvl="2"/>
            <a:r>
              <a:rPr lang="ko-KR" altLang="en-US" b="1" smtClean="0"/>
              <a:t>해싱 함수는 충돌이 적어야 한다</a:t>
            </a:r>
            <a:r>
              <a:rPr lang="en-US" altLang="ko-KR" b="1" smtClean="0"/>
              <a:t>. </a:t>
            </a:r>
          </a:p>
          <a:p>
            <a:pPr lvl="3">
              <a:lnSpc>
                <a:spcPct val="110000"/>
              </a:lnSpc>
            </a:pPr>
            <a:r>
              <a:rPr lang="ko-KR" altLang="en-US" smtClean="0"/>
              <a:t>충돌이 많이 발생한다는 것은 같은 버킷을 할당 받는 키 값이 많다는 것이므로 비어있는 버킷이 많은데도 어떤 버킷은 오버플로우가 발생할 수 있는 상태가 되므로 좋은 해싱 함수가 될 수 없다</a:t>
            </a:r>
            <a:r>
              <a:rPr lang="en-US" altLang="ko-KR" smtClean="0"/>
              <a:t>. </a:t>
            </a:r>
          </a:p>
          <a:p>
            <a:pPr lvl="3">
              <a:lnSpc>
                <a:spcPct val="110000"/>
              </a:lnSpc>
            </a:pPr>
            <a:endParaRPr lang="en-US" altLang="ko-KR" smtClean="0"/>
          </a:p>
          <a:p>
            <a:pPr lvl="2"/>
            <a:r>
              <a:rPr lang="ko-KR" altLang="en-US" b="1" smtClean="0"/>
              <a:t>해시 테이블에 고르게 분포할 수 있도록 주소를 만들어야 한다</a:t>
            </a:r>
            <a:r>
              <a:rPr lang="en-US" altLang="ko-KR" b="1" smtClean="0"/>
              <a:t>. </a:t>
            </a:r>
          </a:p>
          <a:p>
            <a:endParaRPr lang="ko-KR" altLang="en-US" smtClean="0"/>
          </a:p>
        </p:txBody>
      </p:sp>
      <p:sp>
        <p:nvSpPr>
          <p:cNvPr id="4198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>
              <a:defRPr/>
            </a:pPr>
            <a:r>
              <a:rPr lang="ko-KR" altLang="en-US" dirty="0" err="1"/>
              <a:t>해싱</a:t>
            </a:r>
            <a:r>
              <a:rPr lang="ko-KR" altLang="en-US" dirty="0"/>
              <a:t> 함수의 종류</a:t>
            </a:r>
          </a:p>
          <a:p>
            <a:pPr lvl="1">
              <a:defRPr/>
            </a:pPr>
            <a:r>
              <a:rPr lang="ko-KR" altLang="en-US" dirty="0"/>
              <a:t>중간 제곱 함수</a:t>
            </a:r>
          </a:p>
          <a:p>
            <a:pPr lvl="2">
              <a:defRPr/>
            </a:pPr>
            <a:r>
              <a:rPr lang="ko-KR" altLang="en-US" dirty="0"/>
              <a:t>키 값을 제곱한 결과 값에서 중간에 있는 적당한 </a:t>
            </a:r>
            <a:r>
              <a:rPr lang="ko-KR" altLang="en-US" dirty="0" err="1"/>
              <a:t>비트를</a:t>
            </a:r>
            <a:r>
              <a:rPr lang="ko-KR" altLang="en-US" dirty="0"/>
              <a:t> 주소로 사용하는 방법</a:t>
            </a:r>
          </a:p>
          <a:p>
            <a:pPr lvl="2">
              <a:defRPr/>
            </a:pPr>
            <a:r>
              <a:rPr lang="ko-KR" altLang="en-US" dirty="0"/>
              <a:t>제곱한 값의 중간 비트들은 대개 키의 모든 값과 관련이 있기 때문에 서로 다른 키 값은 서로 다른 중간 제곱 함수 값을 갖게 된다</a:t>
            </a:r>
            <a:r>
              <a:rPr lang="en-US" altLang="ko-KR" dirty="0"/>
              <a:t>. </a:t>
            </a:r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키 값 </a:t>
            </a:r>
            <a:r>
              <a:rPr lang="en-US" altLang="ko-KR" dirty="0"/>
              <a:t>00110101 10100111</a:t>
            </a:r>
            <a:r>
              <a:rPr lang="ko-KR" altLang="en-US" dirty="0"/>
              <a:t>에 대한 해시 주소 구하기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ko-KR" altLang="en-US" dirty="0">
                <a:latin typeface="Times New Roman"/>
              </a:rPr>
              <a:t>                      </a:t>
            </a:r>
            <a:r>
              <a:rPr lang="ko-KR" altLang="en-US" dirty="0"/>
              <a:t>  		  </a:t>
            </a:r>
            <a:r>
              <a:rPr lang="en-US" altLang="ko-KR" dirty="0"/>
              <a:t>00110101 10100111 </a:t>
            </a:r>
          </a:p>
          <a:p>
            <a:pPr marL="1257300" lvl="2" indent="-342900" eaLnBrk="1" hangingPunct="1">
              <a:lnSpc>
                <a:spcPct val="90000"/>
              </a:lnSpc>
              <a:spcBef>
                <a:spcPct val="5000"/>
              </a:spcBef>
              <a:buFontTx/>
              <a:buNone/>
              <a:defRPr/>
            </a:pPr>
            <a:r>
              <a:rPr lang="en-US" altLang="ko-KR" dirty="0">
                <a:latin typeface="Times New Roman"/>
              </a:rPr>
              <a:t>        </a:t>
            </a:r>
            <a:r>
              <a:rPr lang="en-US" altLang="ko-KR" dirty="0"/>
              <a:t>	X</a:t>
            </a:r>
            <a:r>
              <a:rPr lang="en-US" altLang="ko-KR" dirty="0">
                <a:latin typeface="Times New Roman"/>
              </a:rPr>
              <a:t>     </a:t>
            </a:r>
            <a:r>
              <a:rPr lang="en-US" altLang="ko-KR" dirty="0"/>
              <a:t> </a:t>
            </a:r>
            <a:r>
              <a:rPr lang="en-US" altLang="ko-KR" dirty="0">
                <a:latin typeface="Times New Roman"/>
              </a:rPr>
              <a:t>      </a:t>
            </a:r>
            <a:r>
              <a:rPr lang="en-US" altLang="ko-KR" dirty="0"/>
              <a:t>		  00110101 10100111 </a:t>
            </a:r>
          </a:p>
          <a:p>
            <a:pPr marL="1257300" lvl="2" indent="-342900"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ko-KR" dirty="0"/>
              <a:t> </a:t>
            </a:r>
            <a:r>
              <a:rPr lang="en-US" altLang="ko-KR" dirty="0">
                <a:latin typeface="Times New Roman"/>
              </a:rPr>
              <a:t>        </a:t>
            </a:r>
            <a:r>
              <a:rPr lang="en-US" altLang="ko-KR" dirty="0"/>
              <a:t>	000010110011</a:t>
            </a:r>
            <a:r>
              <a:rPr lang="en-US" altLang="ko-KR" b="1" u="sng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11101001</a:t>
            </a:r>
            <a:r>
              <a:rPr lang="en-US" altLang="ko-KR" dirty="0"/>
              <a:t>001011110001 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4301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sp>
        <p:nvSpPr>
          <p:cNvPr id="43012" name="Text Box 5"/>
          <p:cNvSpPr txBox="1">
            <a:spLocks noChangeArrowheads="1"/>
          </p:cNvSpPr>
          <p:nvPr/>
        </p:nvSpPr>
        <p:spPr bwMode="auto">
          <a:xfrm>
            <a:off x="2268538" y="4797425"/>
            <a:ext cx="23129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ko-KR" altLang="en-US" sz="1400" b="1">
                <a:solidFill>
                  <a:srgbClr val="0000CC"/>
                </a:solidFill>
                <a:latin typeface="샘물" charset="-127"/>
                <a:ea typeface="샘물" charset="-127"/>
              </a:rPr>
              <a:t>해시 주소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979613" y="4446588"/>
            <a:ext cx="4537075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제산 함수 </a:t>
            </a:r>
          </a:p>
          <a:p>
            <a:pPr lvl="2"/>
            <a:r>
              <a:rPr lang="ko-KR" altLang="en-US" smtClean="0"/>
              <a:t>함수는 나머지 연산자 </a:t>
            </a:r>
            <a:r>
              <a:rPr lang="en-US" altLang="ko-KR" smtClean="0"/>
              <a:t>mod(C</a:t>
            </a:r>
            <a:r>
              <a:rPr lang="ko-KR" altLang="en-US" smtClean="0"/>
              <a:t>에서의 </a:t>
            </a:r>
            <a:r>
              <a:rPr lang="en-US" altLang="ko-KR" smtClean="0"/>
              <a:t>%</a:t>
            </a:r>
            <a:r>
              <a:rPr lang="ko-KR" altLang="en-US" smtClean="0"/>
              <a:t>연산자</a:t>
            </a:r>
            <a:r>
              <a:rPr lang="en-US" altLang="ko-KR" smtClean="0"/>
              <a:t>)</a:t>
            </a:r>
            <a:r>
              <a:rPr lang="ko-KR" altLang="en-US" smtClean="0"/>
              <a:t>를 사용하는 방법</a:t>
            </a:r>
          </a:p>
          <a:p>
            <a:pPr lvl="2"/>
            <a:r>
              <a:rPr lang="ko-KR" altLang="en-US" smtClean="0"/>
              <a:t>키 값 </a:t>
            </a:r>
            <a:r>
              <a:rPr lang="en-US" altLang="ko-KR" smtClean="0"/>
              <a:t>k</a:t>
            </a:r>
            <a:r>
              <a:rPr lang="ko-KR" altLang="en-US" smtClean="0"/>
              <a:t>를 해시 테이블의 크기 </a:t>
            </a:r>
            <a:r>
              <a:rPr lang="en-US" altLang="ko-KR" smtClean="0"/>
              <a:t>M</a:t>
            </a:r>
            <a:r>
              <a:rPr lang="ko-KR" altLang="en-US" smtClean="0"/>
              <a:t>으로 나눈 나머지를 해시 주소로 사용 </a:t>
            </a:r>
          </a:p>
          <a:p>
            <a:pPr lvl="2"/>
            <a:r>
              <a:rPr lang="ko-KR" altLang="en-US" smtClean="0"/>
              <a:t>제산함수 </a:t>
            </a:r>
            <a:r>
              <a:rPr lang="en-US" altLang="ko-KR" smtClean="0"/>
              <a:t>:  h(k) = k mod M </a:t>
            </a:r>
          </a:p>
          <a:p>
            <a:pPr lvl="2"/>
            <a:r>
              <a:rPr lang="en-US" altLang="ko-KR" smtClean="0"/>
              <a:t>M</a:t>
            </a:r>
            <a:r>
              <a:rPr lang="ko-KR" altLang="en-US" smtClean="0"/>
              <a:t>으로 나눈 나머지 값은 </a:t>
            </a:r>
            <a:r>
              <a:rPr lang="en-US" altLang="ko-KR" smtClean="0"/>
              <a:t>0~(M-1)</a:t>
            </a:r>
            <a:r>
              <a:rPr lang="ko-KR" altLang="en-US" smtClean="0"/>
              <a:t>이 되므로 해시 테이블의 인덱스로 사용</a:t>
            </a:r>
          </a:p>
          <a:p>
            <a:pPr lvl="2"/>
            <a:r>
              <a:rPr lang="ko-KR" altLang="en-US" smtClean="0"/>
              <a:t>해시 주소는 충돌이 발생하지 않고 고르게 분포하도록 생성되어야 하므로 키 값을 나누는 해시 테이블의 크기 </a:t>
            </a:r>
            <a:r>
              <a:rPr lang="en-US" altLang="ko-KR" smtClean="0"/>
              <a:t>M</a:t>
            </a:r>
            <a:r>
              <a:rPr lang="ko-KR" altLang="en-US" smtClean="0"/>
              <a:t>은 적당한 크기의 소수</a:t>
            </a:r>
            <a:r>
              <a:rPr lang="en-US" altLang="ko-KR" smtClean="0"/>
              <a:t>(prime number) </a:t>
            </a:r>
            <a:r>
              <a:rPr lang="ko-KR" altLang="en-US" smtClean="0"/>
              <a:t>사용</a:t>
            </a:r>
            <a:endParaRPr lang="en-US" altLang="ko-KR" smtClean="0"/>
          </a:p>
          <a:p>
            <a:pPr lvl="2"/>
            <a:endParaRPr lang="ko-KR" altLang="en-US" smtClean="0"/>
          </a:p>
          <a:p>
            <a:pPr lvl="1"/>
            <a:r>
              <a:rPr lang="ko-KR" altLang="en-US" smtClean="0"/>
              <a:t>승산 함수 </a:t>
            </a:r>
          </a:p>
          <a:p>
            <a:pPr lvl="2"/>
            <a:r>
              <a:rPr lang="ko-KR" altLang="en-US" smtClean="0"/>
              <a:t>곱하기 연산을 사용하는 방법</a:t>
            </a:r>
          </a:p>
          <a:p>
            <a:pPr lvl="2"/>
            <a:r>
              <a:rPr lang="ko-KR" altLang="en-US" smtClean="0"/>
              <a:t>키 값 </a:t>
            </a:r>
            <a:r>
              <a:rPr lang="en-US" altLang="ko-KR" smtClean="0"/>
              <a:t>k</a:t>
            </a:r>
            <a:r>
              <a:rPr lang="ko-KR" altLang="en-US" smtClean="0"/>
              <a:t>와 정해진 실수 </a:t>
            </a:r>
            <a:r>
              <a:rPr lang="en-US" altLang="ko-KR" smtClean="0"/>
              <a:t>α</a:t>
            </a:r>
            <a:r>
              <a:rPr lang="ko-KR" altLang="en-US" smtClean="0"/>
              <a:t>를 곱한 결과에서 소수점 이하 부분만을 테이블의 크기 </a:t>
            </a:r>
            <a:r>
              <a:rPr lang="en-US" altLang="ko-KR" smtClean="0"/>
              <a:t>M</a:t>
            </a:r>
            <a:r>
              <a:rPr lang="ko-KR" altLang="en-US" smtClean="0"/>
              <a:t>과 곱하여 그 정수 값을 주소로 사용</a:t>
            </a:r>
          </a:p>
          <a:p>
            <a:pPr lvl="1"/>
            <a:endParaRPr lang="ko-KR" altLang="en-US" smtClean="0"/>
          </a:p>
        </p:txBody>
      </p:sp>
      <p:sp>
        <p:nvSpPr>
          <p:cNvPr id="4403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접지 함수 </a:t>
            </a:r>
          </a:p>
          <a:p>
            <a:pPr lvl="2"/>
            <a:r>
              <a:rPr lang="ko-KR" altLang="en-US" smtClean="0"/>
              <a:t>키의 비트 수가 해시 테이블 인덱스의 비트 수보다 큰 경우에 주로 사용</a:t>
            </a:r>
          </a:p>
          <a:p>
            <a:pPr lvl="2"/>
            <a:r>
              <a:rPr lang="ko-KR" altLang="en-US" smtClean="0"/>
              <a:t>이동 접지 함수 </a:t>
            </a:r>
          </a:p>
          <a:p>
            <a:pPr lvl="3"/>
            <a:r>
              <a:rPr lang="ko-KR" altLang="en-US" smtClean="0"/>
              <a:t>각 분할 부분을 이동시켜서 오른쪽 끝자리가 일치하도록 맞추고 더하는 방법</a:t>
            </a:r>
          </a:p>
          <a:p>
            <a:pPr lvl="3"/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해시 테이블 인덱스가 </a:t>
            </a:r>
            <a:r>
              <a:rPr lang="en-US" altLang="ko-KR" smtClean="0"/>
              <a:t>3</a:t>
            </a:r>
            <a:r>
              <a:rPr lang="ko-KR" altLang="en-US" smtClean="0"/>
              <a:t>자리이고 키 값 </a:t>
            </a:r>
            <a:r>
              <a:rPr lang="en-US" altLang="ko-KR" smtClean="0"/>
              <a:t>k</a:t>
            </a:r>
            <a:r>
              <a:rPr lang="ko-KR" altLang="en-US" smtClean="0"/>
              <a:t>가 </a:t>
            </a:r>
            <a:r>
              <a:rPr lang="en-US" altLang="ko-KR" smtClean="0"/>
              <a:t>12312312312</a:t>
            </a:r>
            <a:r>
              <a:rPr lang="ko-KR" altLang="en-US" smtClean="0"/>
              <a:t>인 경우</a:t>
            </a:r>
          </a:p>
          <a:p>
            <a:pPr lvl="1"/>
            <a:endParaRPr lang="ko-KR" altLang="en-US" smtClean="0"/>
          </a:p>
        </p:txBody>
      </p:sp>
      <p:sp>
        <p:nvSpPr>
          <p:cNvPr id="4505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45060" name="그림 4" descr="ch11-11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3429000"/>
            <a:ext cx="6677025" cy="271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2"/>
            <a:r>
              <a:rPr lang="ko-KR" altLang="en-US" smtClean="0"/>
              <a:t>경계 접지 함수 </a:t>
            </a:r>
          </a:p>
          <a:p>
            <a:pPr lvl="3">
              <a:lnSpc>
                <a:spcPct val="110000"/>
              </a:lnSpc>
            </a:pPr>
            <a:r>
              <a:rPr lang="ko-KR" altLang="en-US" smtClean="0"/>
              <a:t>분할된 각 경계를 기준으로 접으면서 서로 마주보도록 배치하고 더하는 방법</a:t>
            </a:r>
          </a:p>
          <a:p>
            <a:pPr lvl="3">
              <a:lnSpc>
                <a:spcPct val="110000"/>
              </a:lnSpc>
            </a:pPr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해시 테이블 인덱스가 </a:t>
            </a:r>
            <a:r>
              <a:rPr lang="en-US" altLang="ko-KR" smtClean="0"/>
              <a:t>3</a:t>
            </a:r>
            <a:r>
              <a:rPr lang="ko-KR" altLang="en-US" smtClean="0"/>
              <a:t>자리이고 키 값 </a:t>
            </a:r>
            <a:r>
              <a:rPr lang="en-US" altLang="ko-KR" smtClean="0"/>
              <a:t>k</a:t>
            </a:r>
            <a:r>
              <a:rPr lang="ko-KR" altLang="en-US" smtClean="0"/>
              <a:t>가 </a:t>
            </a:r>
            <a:r>
              <a:rPr lang="en-US" altLang="ko-KR" smtClean="0"/>
              <a:t>12312312312</a:t>
            </a:r>
            <a:r>
              <a:rPr lang="ko-KR" altLang="en-US" smtClean="0"/>
              <a:t>인 경우</a:t>
            </a:r>
          </a:p>
        </p:txBody>
      </p:sp>
      <p:sp>
        <p:nvSpPr>
          <p:cNvPr id="4608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46084" name="그림 4" descr="ch11-12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650" y="2357438"/>
            <a:ext cx="5310188" cy="264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숫자 분석 함수 </a:t>
            </a:r>
          </a:p>
          <a:p>
            <a:pPr lvl="2"/>
            <a:r>
              <a:rPr lang="ko-KR" altLang="en-US" smtClean="0"/>
              <a:t>키 값을 이루고 있는 각 자릿수의 분포를 분석하여 해시 주소로 사용하는 방법</a:t>
            </a:r>
          </a:p>
          <a:p>
            <a:pPr lvl="2"/>
            <a:r>
              <a:rPr lang="ko-KR" altLang="en-US" smtClean="0"/>
              <a:t>각 키 값을 적절히 선택한 진수로 변환한 후에 각 자릿수의 분포를 분석하여 가장 편중된 분산을 가진 자릿수는 생략하고</a:t>
            </a:r>
            <a:r>
              <a:rPr lang="en-US" altLang="ko-KR" smtClean="0"/>
              <a:t>, </a:t>
            </a:r>
            <a:r>
              <a:rPr lang="ko-KR" altLang="en-US" smtClean="0"/>
              <a:t>가장 고르게 분포된 자릿수부터 해시 테이블 주소의 자릿수만큼 차례로 뽑아서 만든 수를 역순으로 바꾸어서 주소로 사용</a:t>
            </a:r>
          </a:p>
          <a:p>
            <a:pPr lvl="2"/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키 값이 학번이고 해시 테이블 주소의 자릿수가 </a:t>
            </a:r>
            <a:r>
              <a:rPr lang="en-US" altLang="ko-KR" smtClean="0"/>
              <a:t>3</a:t>
            </a:r>
            <a:r>
              <a:rPr lang="ko-KR" altLang="en-US" smtClean="0"/>
              <a:t>자리인 경우</a:t>
            </a:r>
          </a:p>
          <a:p>
            <a:pPr lvl="1"/>
            <a:endParaRPr lang="ko-KR" altLang="en-US" smtClean="0"/>
          </a:p>
        </p:txBody>
      </p:sp>
      <p:sp>
        <p:nvSpPr>
          <p:cNvPr id="4710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47108" name="그림 4" descr="ch11-13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150" y="3916363"/>
            <a:ext cx="3181350" cy="261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진법 변환 함수 </a:t>
            </a:r>
          </a:p>
          <a:p>
            <a:pPr lvl="2"/>
            <a:r>
              <a:rPr lang="ko-KR" altLang="en-US" smtClean="0"/>
              <a:t>키 값이 </a:t>
            </a:r>
            <a:r>
              <a:rPr lang="en-US" altLang="ko-KR" smtClean="0"/>
              <a:t>10</a:t>
            </a:r>
            <a:r>
              <a:rPr lang="ko-KR" altLang="en-US" smtClean="0"/>
              <a:t>진수가 아닌 다른 진수일 때</a:t>
            </a:r>
            <a:r>
              <a:rPr lang="en-US" altLang="ko-KR" smtClean="0"/>
              <a:t>, 10</a:t>
            </a:r>
            <a:r>
              <a:rPr lang="ko-KR" altLang="en-US" smtClean="0"/>
              <a:t>진수로 변환하고 해시 테이블 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주소로 필요한 자릿수만큼만 하위자리의 수를 사용하는 방법</a:t>
            </a:r>
          </a:p>
          <a:p>
            <a:pPr lvl="1"/>
            <a:r>
              <a:rPr lang="ko-KR" altLang="en-US" smtClean="0"/>
              <a:t>비트 추출 함수 </a:t>
            </a:r>
          </a:p>
          <a:p>
            <a:pPr lvl="2"/>
            <a:r>
              <a:rPr lang="ko-KR" altLang="en-US" smtClean="0"/>
              <a:t>해시 테이블의 크기가 </a:t>
            </a:r>
            <a:r>
              <a:rPr lang="en-US" altLang="ko-KR" smtClean="0"/>
              <a:t>2k</a:t>
            </a:r>
            <a:r>
              <a:rPr lang="ko-KR" altLang="en-US" smtClean="0"/>
              <a:t>일 때 키 값을 이진 비트로 놓고 임의의 위치에 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있는 비트들을 추출하여 주소로 사용하는 방법</a:t>
            </a:r>
          </a:p>
          <a:p>
            <a:pPr lvl="2"/>
            <a:r>
              <a:rPr lang="ko-KR" altLang="en-US" smtClean="0"/>
              <a:t>이 방법에서는 충돌이 발생할 가능성이 많으므로 테이블의 일부에 주소가 편중되지 않도록 키 값들의 비트들을 미리 분석하여 사용해야 한다</a:t>
            </a:r>
            <a:r>
              <a:rPr lang="en-US" altLang="ko-KR" smtClean="0"/>
              <a:t>.</a:t>
            </a:r>
          </a:p>
          <a:p>
            <a:pPr lvl="1"/>
            <a:endParaRPr lang="ko-KR" altLang="en-US" smtClean="0"/>
          </a:p>
        </p:txBody>
      </p:sp>
      <p:sp>
        <p:nvSpPr>
          <p:cNvPr id="4813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r>
              <a:rPr lang="ko-KR" altLang="en-US" smtClean="0"/>
              <a:t>오버플로우 처리 방법</a:t>
            </a:r>
          </a:p>
          <a:p>
            <a:pPr lvl="1"/>
            <a:r>
              <a:rPr lang="ko-KR" altLang="en-US" smtClean="0"/>
              <a:t>선형 개방 주소법 </a:t>
            </a:r>
            <a:r>
              <a:rPr lang="en-US" altLang="ko-KR" smtClean="0"/>
              <a:t>(</a:t>
            </a:r>
            <a:r>
              <a:rPr lang="ko-KR" altLang="en-US" smtClean="0"/>
              <a:t>선형 조사법</a:t>
            </a:r>
            <a:r>
              <a:rPr lang="en-US" altLang="ko-KR" smtClean="0"/>
              <a:t>(linear probing))</a:t>
            </a:r>
          </a:p>
          <a:p>
            <a:pPr lvl="2"/>
            <a:r>
              <a:rPr lang="ko-KR" altLang="en-US" smtClean="0"/>
              <a:t>해싱 함수로 구한 버킷에 빈 슬롯이 없어서 오버플로우가 발생하면</a:t>
            </a:r>
            <a:r>
              <a:rPr lang="en-US" altLang="ko-KR" smtClean="0"/>
              <a:t>, </a:t>
            </a:r>
            <a:br>
              <a:rPr lang="en-US" altLang="ko-KR" smtClean="0"/>
            </a:br>
            <a:r>
              <a:rPr lang="ko-KR" altLang="en-US" smtClean="0"/>
              <a:t>그 다음 버킷에 빈 슬롯이 있는지 조사한다</a:t>
            </a:r>
            <a:r>
              <a:rPr lang="en-US" altLang="ko-KR" smtClean="0"/>
              <a:t>. </a:t>
            </a:r>
          </a:p>
          <a:p>
            <a:pPr lvl="3">
              <a:lnSpc>
                <a:spcPct val="120000"/>
              </a:lnSpc>
            </a:pPr>
            <a:r>
              <a:rPr lang="ko-KR" altLang="en-US" smtClean="0"/>
              <a:t>빈 슬롯이 있으면 </a:t>
            </a:r>
            <a:r>
              <a:rPr lang="en-US" altLang="ko-KR" smtClean="0"/>
              <a:t>- </a:t>
            </a:r>
            <a:r>
              <a:rPr lang="ko-KR" altLang="en-US" smtClean="0"/>
              <a:t>키 값을 저장</a:t>
            </a:r>
          </a:p>
          <a:p>
            <a:pPr lvl="3">
              <a:lnSpc>
                <a:spcPct val="120000"/>
              </a:lnSpc>
            </a:pPr>
            <a:r>
              <a:rPr lang="ko-KR" altLang="en-US" smtClean="0"/>
              <a:t>빈 슬롯이 없으면 </a:t>
            </a:r>
            <a:r>
              <a:rPr lang="en-US" altLang="ko-KR" smtClean="0"/>
              <a:t>- </a:t>
            </a:r>
            <a:r>
              <a:rPr lang="ko-KR" altLang="en-US" smtClean="0"/>
              <a:t>다시 그 다음 버킷을 조사</a:t>
            </a:r>
          </a:p>
          <a:p>
            <a:pPr lvl="3">
              <a:lnSpc>
                <a:spcPct val="120000"/>
              </a:lnSpc>
            </a:pPr>
            <a:r>
              <a:rPr lang="ko-KR" altLang="en-US" smtClean="0"/>
              <a:t>이런 과정을 되풀이 하면서 해시 테이블 내에 비어있는 슬롯을 순차적으로 찾아서 사용하여 오버플로우 문제를 처리하는 방법</a:t>
            </a:r>
          </a:p>
          <a:p>
            <a:endParaRPr lang="ko-KR" altLang="en-US" smtClean="0"/>
          </a:p>
        </p:txBody>
      </p:sp>
      <p:sp>
        <p:nvSpPr>
          <p:cNvPr id="4915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>
              <a:defRPr/>
            </a:pPr>
            <a:r>
              <a:rPr lang="ko-KR" altLang="en-US" dirty="0"/>
              <a:t>선형 개방 </a:t>
            </a:r>
            <a:r>
              <a:rPr lang="ko-KR" altLang="en-US" dirty="0" err="1"/>
              <a:t>주소법을</a:t>
            </a:r>
            <a:r>
              <a:rPr lang="ko-KR" altLang="en-US" dirty="0"/>
              <a:t> 이용한 </a:t>
            </a:r>
            <a:r>
              <a:rPr lang="ko-KR" altLang="en-US" dirty="0" err="1"/>
              <a:t>오버플로우</a:t>
            </a:r>
            <a:r>
              <a:rPr lang="ko-KR" altLang="en-US" dirty="0"/>
              <a:t> 처리 예</a:t>
            </a:r>
          </a:p>
          <a:p>
            <a:pPr lvl="2">
              <a:defRPr/>
            </a:pPr>
            <a:r>
              <a:rPr lang="ko-KR" altLang="en-US" dirty="0"/>
              <a:t>해시 테이블의 크기 </a:t>
            </a:r>
            <a:r>
              <a:rPr lang="en-US" altLang="ko-KR" dirty="0"/>
              <a:t>: 5</a:t>
            </a:r>
          </a:p>
          <a:p>
            <a:pPr lvl="2">
              <a:defRPr/>
            </a:pPr>
            <a:r>
              <a:rPr lang="ko-KR" altLang="en-US" dirty="0"/>
              <a:t>해시 함수 </a:t>
            </a:r>
            <a:r>
              <a:rPr lang="en-US" altLang="ko-KR" dirty="0"/>
              <a:t>: </a:t>
            </a:r>
            <a:r>
              <a:rPr lang="ko-KR" altLang="en-US" dirty="0"/>
              <a:t>제산함수 사용</a:t>
            </a:r>
            <a:r>
              <a:rPr lang="en-US" altLang="ko-KR" dirty="0"/>
              <a:t>.  </a:t>
            </a:r>
            <a:r>
              <a:rPr lang="ko-KR" altLang="en-US" dirty="0"/>
              <a:t>해시 함수 </a:t>
            </a:r>
            <a:r>
              <a:rPr lang="en-US" altLang="ko-KR" dirty="0"/>
              <a:t>h(k) = k mod 5 </a:t>
            </a:r>
          </a:p>
          <a:p>
            <a:pPr lvl="2">
              <a:defRPr/>
            </a:pPr>
            <a:r>
              <a:rPr lang="ko-KR" altLang="en-US" dirty="0"/>
              <a:t>저장할 키 값 </a:t>
            </a:r>
            <a:r>
              <a:rPr lang="en-US" altLang="ko-KR" dirty="0"/>
              <a:t>: {45, 9, 10, 96, 25}</a:t>
            </a:r>
          </a:p>
          <a:p>
            <a:pPr marL="1257300" lvl="2" indent="-342900" eaLnBrk="1" hangingPunct="1">
              <a:buFontTx/>
              <a:buAutoNum type="circleNumDbPlain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45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h(45) = 45 mod 5 = 0 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0</a:t>
            </a:r>
            <a:r>
              <a:rPr lang="ko-KR" altLang="en-US" sz="1600" dirty="0"/>
              <a:t>번에 </a:t>
            </a:r>
            <a:r>
              <a:rPr lang="en-US" altLang="ko-KR" sz="1600" dirty="0"/>
              <a:t>45 </a:t>
            </a:r>
            <a:r>
              <a:rPr lang="ko-KR" altLang="en-US" sz="1600" dirty="0"/>
              <a:t>저장</a:t>
            </a:r>
          </a:p>
          <a:p>
            <a:pPr marL="1257300" lvl="2" indent="-342900" eaLnBrk="1" hangingPunct="1">
              <a:buFontTx/>
              <a:buAutoNum type="circleNumDbPlain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9 </a:t>
            </a:r>
            <a:r>
              <a:rPr lang="ko-KR" altLang="en-US" sz="1600" dirty="0"/>
              <a:t>저장   </a:t>
            </a:r>
            <a:r>
              <a:rPr lang="en-US" altLang="ko-KR" sz="1600" dirty="0"/>
              <a:t>: h(9) </a:t>
            </a:r>
            <a:r>
              <a:rPr lang="en-US" altLang="ko-KR" sz="1600" dirty="0" smtClean="0"/>
              <a:t> = </a:t>
            </a:r>
            <a:r>
              <a:rPr lang="en-US" altLang="ko-KR" sz="1600" dirty="0"/>
              <a:t>9 mod 5 = 4 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4</a:t>
            </a:r>
            <a:r>
              <a:rPr lang="ko-KR" altLang="en-US" sz="1600" dirty="0"/>
              <a:t>번에 </a:t>
            </a:r>
            <a:r>
              <a:rPr lang="en-US" altLang="ko-KR" sz="1600" dirty="0"/>
              <a:t>9 </a:t>
            </a:r>
            <a:r>
              <a:rPr lang="ko-KR" altLang="en-US" sz="1600" dirty="0"/>
              <a:t>저장</a:t>
            </a:r>
          </a:p>
          <a:p>
            <a:pPr marL="1257300" lvl="2" indent="-342900" eaLnBrk="1" hangingPunct="1">
              <a:buFontTx/>
              <a:buAutoNum type="circleNumDbPlain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10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h(10) = 10 mod 5 = 0 ⇒ </a:t>
            </a:r>
            <a:r>
              <a:rPr lang="ko-KR" altLang="en-US" sz="1600" dirty="0"/>
              <a:t>충돌 발생</a:t>
            </a:r>
            <a:r>
              <a:rPr lang="en-US" altLang="ko-KR" sz="1600" dirty="0"/>
              <a:t>!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다음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중에서 비어있는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</a:t>
            </a:r>
            <a:r>
              <a:rPr lang="en-US" altLang="ko-KR" sz="1600" dirty="0"/>
              <a:t>1</a:t>
            </a:r>
            <a:r>
              <a:rPr lang="ko-KR" altLang="en-US" sz="1600" dirty="0"/>
              <a:t>에 </a:t>
            </a:r>
            <a:r>
              <a:rPr lang="en-US" altLang="ko-KR" sz="1600" dirty="0"/>
              <a:t>10 </a:t>
            </a:r>
            <a:r>
              <a:rPr lang="ko-KR" altLang="en-US" sz="1600" dirty="0"/>
              <a:t>저장 </a:t>
            </a:r>
          </a:p>
          <a:p>
            <a:pPr marL="1257300" lvl="2" indent="-342900" eaLnBrk="1" hangingPunct="1">
              <a:buFontTx/>
              <a:buAutoNum type="circleNumDbPlain" startAt="4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96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h(96) = 96 mod 5 = 1 ⇒ </a:t>
            </a:r>
            <a:r>
              <a:rPr lang="ko-KR" altLang="en-US" sz="1600" dirty="0"/>
              <a:t>충돌 발생</a:t>
            </a:r>
            <a:r>
              <a:rPr lang="en-US" altLang="ko-KR" sz="1600" dirty="0"/>
              <a:t>!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>
                <a:latin typeface="Times New Roman" pitchFamily="18" charset="0"/>
              </a:rPr>
              <a:t>                    </a:t>
            </a:r>
            <a:r>
              <a:rPr lang="en-US" altLang="ko-KR" sz="1600" dirty="0"/>
              <a:t>	⇒ </a:t>
            </a:r>
            <a:r>
              <a:rPr lang="ko-KR" altLang="en-US" sz="1600" dirty="0"/>
              <a:t>다음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중에서 비어있는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</a:t>
            </a:r>
            <a:r>
              <a:rPr lang="en-US" altLang="ko-KR" sz="1600" dirty="0"/>
              <a:t>2</a:t>
            </a:r>
            <a:r>
              <a:rPr lang="ko-KR" altLang="en-US" sz="1600" dirty="0"/>
              <a:t>에 </a:t>
            </a:r>
            <a:r>
              <a:rPr lang="en-US" altLang="ko-KR" sz="1600" dirty="0"/>
              <a:t>96 </a:t>
            </a:r>
            <a:r>
              <a:rPr lang="ko-KR" altLang="en-US" sz="1600" dirty="0"/>
              <a:t>저장 </a:t>
            </a:r>
          </a:p>
          <a:p>
            <a:pPr marL="1257300" lvl="2" indent="-342900" eaLnBrk="1" hangingPunct="1">
              <a:buFontTx/>
              <a:buAutoNum type="circleNumDbPlain" startAt="5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25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h(25) = 25 mod 5 = 0 ⇒ </a:t>
            </a:r>
            <a:r>
              <a:rPr lang="ko-KR" altLang="en-US" sz="1600" dirty="0"/>
              <a:t>충돌 발생</a:t>
            </a:r>
            <a:r>
              <a:rPr lang="en-US" altLang="ko-KR" sz="1600" dirty="0"/>
              <a:t>!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>
                <a:latin typeface="Times New Roman" pitchFamily="18" charset="0"/>
              </a:rPr>
              <a:t>                    </a:t>
            </a:r>
            <a:r>
              <a:rPr lang="en-US" altLang="ko-KR" sz="1600" dirty="0"/>
              <a:t>	⇒ </a:t>
            </a:r>
            <a:r>
              <a:rPr lang="ko-KR" altLang="en-US" sz="1600" dirty="0"/>
              <a:t>다음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중에서 비어있는 </a:t>
            </a:r>
            <a:r>
              <a:rPr lang="ko-KR" altLang="en-US" sz="1600" dirty="0" err="1"/>
              <a:t>버킷</a:t>
            </a:r>
            <a:r>
              <a:rPr lang="ko-KR" altLang="en-US" sz="1600" dirty="0"/>
              <a:t> </a:t>
            </a:r>
            <a:r>
              <a:rPr lang="en-US" altLang="ko-KR" sz="1600" dirty="0"/>
              <a:t>3</a:t>
            </a:r>
            <a:r>
              <a:rPr lang="ko-KR" altLang="en-US" sz="1600" dirty="0"/>
              <a:t>에 </a:t>
            </a:r>
            <a:r>
              <a:rPr lang="en-US" altLang="ko-KR" sz="1600" dirty="0"/>
              <a:t>25 </a:t>
            </a:r>
            <a:r>
              <a:rPr lang="ko-KR" altLang="en-US" sz="1600" dirty="0"/>
              <a:t>저장</a:t>
            </a:r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5017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51203" name="그림 3" descr="ch11-14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055688"/>
            <a:ext cx="8215313" cy="501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54088"/>
            <a:ext cx="8686800" cy="5715000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순차 검색 </a:t>
            </a:r>
            <a:r>
              <a:rPr lang="en-US" altLang="ko-KR" dirty="0" smtClean="0">
                <a:latin typeface="Times New Roman" pitchFamily="18" charset="0"/>
              </a:rPr>
              <a:t>–</a:t>
            </a:r>
            <a:r>
              <a:rPr lang="en-US" altLang="ko-KR" dirty="0" smtClean="0"/>
              <a:t> </a:t>
            </a:r>
            <a:r>
              <a:rPr lang="ko-KR" altLang="en-US" u="sng" dirty="0" smtClean="0"/>
              <a:t>정렬되지 않은</a:t>
            </a:r>
            <a:r>
              <a:rPr lang="ko-KR" altLang="en-US" dirty="0" smtClean="0"/>
              <a:t> 순차자료구조에서의 순차 검색</a:t>
            </a:r>
          </a:p>
          <a:p>
            <a:pPr lvl="1" eaLnBrk="1" hangingPunct="1"/>
            <a:r>
              <a:rPr lang="ko-KR" altLang="en-US" dirty="0" smtClean="0"/>
              <a:t>검색 방법</a:t>
            </a:r>
          </a:p>
          <a:p>
            <a:pPr lvl="2" eaLnBrk="1" hangingPunct="1"/>
            <a:r>
              <a:rPr lang="ko-KR" altLang="en-US" dirty="0" smtClean="0"/>
              <a:t>첫 번째 원소부터 시작하여 마지막 원소까지 순서대로 키 값이 일치하는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원소가 있는지를 비교하여 찾는다</a:t>
            </a:r>
            <a:r>
              <a:rPr lang="en-US" altLang="ko-KR" dirty="0" smtClean="0"/>
              <a:t>. </a:t>
            </a:r>
          </a:p>
          <a:p>
            <a:pPr lvl="3" eaLnBrk="1" hangingPunct="1"/>
            <a:r>
              <a:rPr lang="ko-KR" altLang="en-US" b="1" dirty="0" smtClean="0"/>
              <a:t>키 값이 일치하는 원소를 찾으면 그 원소가 몇 번째 원소인지를 반환</a:t>
            </a:r>
          </a:p>
          <a:p>
            <a:pPr lvl="3" eaLnBrk="1" hangingPunct="1">
              <a:lnSpc>
                <a:spcPct val="130000"/>
              </a:lnSpc>
            </a:pPr>
            <a:r>
              <a:rPr lang="ko-KR" altLang="en-US" b="1" dirty="0" smtClean="0"/>
              <a:t>마지막 원소까지 비교하여 키 값이 일치하는 원소가 없으면 찾은 원소가 없는 것이므로 검색 실패</a:t>
            </a:r>
          </a:p>
          <a:p>
            <a:pPr lvl="1" eaLnBrk="1" hangingPunct="1">
              <a:lnSpc>
                <a:spcPct val="130000"/>
              </a:lnSpc>
            </a:pPr>
            <a:r>
              <a:rPr lang="ko-KR" altLang="en-US" dirty="0" smtClean="0"/>
              <a:t>순차 검색 예</a:t>
            </a:r>
            <a:r>
              <a:rPr lang="en-US" altLang="ko-KR" dirty="0" smtClean="0"/>
              <a:t>) </a:t>
            </a:r>
            <a:r>
              <a:rPr lang="ko-KR" altLang="en-US" dirty="0" smtClean="0"/>
              <a:t>검색 성공의 경우</a:t>
            </a:r>
          </a:p>
          <a:p>
            <a:endParaRPr lang="ko-KR" altLang="en-US" dirty="0" smtClean="0"/>
          </a:p>
        </p:txBody>
      </p:sp>
      <p:sp>
        <p:nvSpPr>
          <p:cNvPr id="1024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10244" name="Picture 7" descr="47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3954463"/>
            <a:ext cx="5575300" cy="271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>
              <a:defRPr/>
            </a:pPr>
            <a:r>
              <a:rPr lang="ko-KR" altLang="en-US" dirty="0" err="1" smtClean="0"/>
              <a:t>체이닝</a:t>
            </a:r>
            <a:r>
              <a:rPr lang="ko-KR" altLang="en-US" dirty="0" smtClean="0"/>
              <a:t> </a:t>
            </a:r>
          </a:p>
          <a:p>
            <a:pPr lvl="2">
              <a:defRPr/>
            </a:pPr>
            <a:r>
              <a:rPr lang="ko-KR" altLang="en-US" dirty="0" smtClean="0"/>
              <a:t>해시 테이블의 구조를 변경하여 각 </a:t>
            </a:r>
            <a:r>
              <a:rPr lang="ko-KR" altLang="en-US" dirty="0" err="1" smtClean="0"/>
              <a:t>버킷에</a:t>
            </a:r>
            <a:r>
              <a:rPr lang="ko-KR" altLang="en-US" dirty="0" smtClean="0"/>
              <a:t> 하나 이상의 키 값을 저장할 수 있도록 하는 방법</a:t>
            </a:r>
          </a:p>
          <a:p>
            <a:pPr lvl="2">
              <a:defRPr/>
            </a:pPr>
            <a:r>
              <a:rPr lang="ko-KR" altLang="en-US" dirty="0" err="1" smtClean="0"/>
              <a:t>버킷에</a:t>
            </a:r>
            <a:r>
              <a:rPr lang="ko-KR" altLang="en-US" dirty="0" smtClean="0"/>
              <a:t> 슬롯을 동적으로 삽입하고 삭제하기 위해서 연결 리스트 사용</a:t>
            </a:r>
          </a:p>
          <a:p>
            <a:pPr lvl="3">
              <a:lnSpc>
                <a:spcPct val="140000"/>
              </a:lnSpc>
              <a:defRPr/>
            </a:pPr>
            <a:r>
              <a:rPr lang="ko-KR" altLang="en-US" dirty="0" smtClean="0"/>
              <a:t>각 </a:t>
            </a:r>
            <a:r>
              <a:rPr lang="ko-KR" altLang="en-US" dirty="0" err="1" smtClean="0"/>
              <a:t>버킷에</a:t>
            </a:r>
            <a:r>
              <a:rPr lang="ko-KR" altLang="en-US" dirty="0" smtClean="0"/>
              <a:t> 대한 </a:t>
            </a:r>
            <a:r>
              <a:rPr lang="ko-KR" altLang="en-US" dirty="0" err="1" smtClean="0"/>
              <a:t>헤드노드를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차원 배열로 만들고 각 </a:t>
            </a:r>
            <a:r>
              <a:rPr lang="ko-KR" altLang="en-US" dirty="0" err="1" smtClean="0"/>
              <a:t>버킷에</a:t>
            </a:r>
            <a:r>
              <a:rPr lang="ko-KR" altLang="en-US" dirty="0" smtClean="0"/>
              <a:t> 대한 </a:t>
            </a:r>
            <a:r>
              <a:rPr lang="ko-KR" altLang="en-US" dirty="0" err="1" smtClean="0"/>
              <a:t>헤드노드는</a:t>
            </a:r>
            <a:r>
              <a:rPr lang="ko-KR" altLang="en-US" dirty="0" smtClean="0"/>
              <a:t> 슬롯들을 연결 리스트로 가지고 있어서 슬롯의 삽입이나 삭제 연산을 쉽게 수행할 수가 있다</a:t>
            </a:r>
            <a:r>
              <a:rPr lang="en-US" altLang="ko-KR" dirty="0" smtClean="0"/>
              <a:t>. </a:t>
            </a:r>
          </a:p>
          <a:p>
            <a:pPr lvl="3">
              <a:lnSpc>
                <a:spcPct val="140000"/>
              </a:lnSpc>
              <a:defRPr/>
            </a:pPr>
            <a:r>
              <a:rPr lang="ko-KR" altLang="en-US" spc="-100" dirty="0" err="1" smtClean="0"/>
              <a:t>버킷</a:t>
            </a:r>
            <a:r>
              <a:rPr lang="ko-KR" altLang="en-US" spc="-100" dirty="0" smtClean="0"/>
              <a:t> 내에서 원하는 슬롯을 검색하기 위해서는 </a:t>
            </a:r>
            <a:r>
              <a:rPr lang="ko-KR" altLang="en-US" spc="-100" dirty="0" err="1" smtClean="0"/>
              <a:t>버킷의</a:t>
            </a:r>
            <a:r>
              <a:rPr lang="ko-KR" altLang="en-US" spc="-100" dirty="0" smtClean="0"/>
              <a:t> 연결 리스트를 선형 검색한다</a:t>
            </a:r>
            <a:r>
              <a:rPr lang="en-US" altLang="ko-KR" spc="-100" dirty="0" smtClean="0"/>
              <a:t>. </a:t>
            </a:r>
          </a:p>
          <a:p>
            <a:pPr lvl="1">
              <a:defRPr/>
            </a:pPr>
            <a:endParaRPr lang="ko-KR" altLang="en-US" dirty="0" smtClean="0"/>
          </a:p>
        </p:txBody>
      </p:sp>
      <p:sp>
        <p:nvSpPr>
          <p:cNvPr id="5222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>
              <a:defRPr/>
            </a:pPr>
            <a:r>
              <a:rPr lang="ko-KR" altLang="en-US" dirty="0" err="1"/>
              <a:t>체이닝을</a:t>
            </a:r>
            <a:r>
              <a:rPr lang="ko-KR" altLang="en-US" dirty="0"/>
              <a:t> 이용한 </a:t>
            </a:r>
            <a:r>
              <a:rPr lang="ko-KR" altLang="en-US" dirty="0" err="1"/>
              <a:t>오버플로우</a:t>
            </a:r>
            <a:r>
              <a:rPr lang="ko-KR" altLang="en-US" dirty="0"/>
              <a:t> 처리 예</a:t>
            </a:r>
          </a:p>
          <a:p>
            <a:pPr lvl="2">
              <a:defRPr/>
            </a:pPr>
            <a:r>
              <a:rPr lang="ko-KR" altLang="en-US" dirty="0"/>
              <a:t>해시 테이블의 크기 </a:t>
            </a:r>
            <a:r>
              <a:rPr lang="en-US" altLang="ko-KR" dirty="0"/>
              <a:t>: 5</a:t>
            </a:r>
          </a:p>
          <a:p>
            <a:pPr lvl="2">
              <a:defRPr/>
            </a:pPr>
            <a:r>
              <a:rPr lang="ko-KR" altLang="en-US" dirty="0"/>
              <a:t>해시 함수 </a:t>
            </a:r>
            <a:r>
              <a:rPr lang="en-US" altLang="ko-KR" dirty="0"/>
              <a:t>: </a:t>
            </a:r>
            <a:r>
              <a:rPr lang="ko-KR" altLang="en-US" dirty="0"/>
              <a:t>제산함수 사용</a:t>
            </a:r>
            <a:r>
              <a:rPr lang="en-US" altLang="ko-KR" dirty="0"/>
              <a:t>.  </a:t>
            </a:r>
            <a:r>
              <a:rPr lang="ko-KR" altLang="en-US" dirty="0"/>
              <a:t>해시 함수 </a:t>
            </a:r>
            <a:r>
              <a:rPr lang="en-US" altLang="ko-KR" dirty="0"/>
              <a:t>h(k) = k mod 5 </a:t>
            </a:r>
          </a:p>
          <a:p>
            <a:pPr lvl="2">
              <a:defRPr/>
            </a:pPr>
            <a:r>
              <a:rPr lang="ko-KR" altLang="en-US" dirty="0"/>
              <a:t>저장할 키 값 </a:t>
            </a:r>
            <a:r>
              <a:rPr lang="en-US" altLang="ko-KR" dirty="0"/>
              <a:t>: {45, 9, 10, 96, 25}</a:t>
            </a:r>
          </a:p>
          <a:p>
            <a:pPr marL="1257300" lvl="2" indent="-342900" eaLnBrk="1" hangingPunct="1">
              <a:spcAft>
                <a:spcPts val="100"/>
              </a:spcAft>
              <a:buFontTx/>
              <a:buAutoNum type="circleNumDbPlain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45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h(45) = 45 mod 5 = 0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0</a:t>
            </a:r>
            <a:r>
              <a:rPr lang="ko-KR" altLang="en-US" sz="1600" dirty="0"/>
              <a:t>번에 </a:t>
            </a:r>
            <a:r>
              <a:rPr lang="ko-KR" altLang="en-US" sz="1600" dirty="0" err="1"/>
              <a:t>노드를</a:t>
            </a:r>
            <a:r>
              <a:rPr lang="ko-KR" altLang="en-US" sz="1600" dirty="0"/>
              <a:t> 삽입하고 </a:t>
            </a:r>
            <a:r>
              <a:rPr lang="en-US" altLang="ko-KR" sz="1600" dirty="0"/>
              <a:t>45 </a:t>
            </a:r>
            <a:r>
              <a:rPr lang="ko-KR" altLang="en-US" sz="1600" dirty="0"/>
              <a:t>저장 </a:t>
            </a:r>
          </a:p>
          <a:p>
            <a:pPr marL="1257300" lvl="2" indent="-342900" eaLnBrk="1" hangingPunct="1">
              <a:spcAft>
                <a:spcPts val="100"/>
              </a:spcAft>
              <a:buFontTx/>
              <a:buAutoNum type="circleNumDbPlain" startAt="2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9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h(9) </a:t>
            </a:r>
            <a:r>
              <a:rPr lang="en-US" altLang="ko-KR" sz="1600" dirty="0" smtClean="0"/>
              <a:t> = </a:t>
            </a:r>
            <a:r>
              <a:rPr lang="en-US" altLang="ko-KR" sz="1600" dirty="0"/>
              <a:t>9 mod 5 = 4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4</a:t>
            </a:r>
            <a:r>
              <a:rPr lang="ko-KR" altLang="en-US" sz="1600" dirty="0"/>
              <a:t>번에 </a:t>
            </a:r>
            <a:r>
              <a:rPr lang="ko-KR" altLang="en-US" sz="1600" dirty="0" err="1"/>
              <a:t>노드를</a:t>
            </a:r>
            <a:r>
              <a:rPr lang="ko-KR" altLang="en-US" sz="1600" dirty="0"/>
              <a:t> 삽입하고 </a:t>
            </a:r>
            <a:r>
              <a:rPr lang="en-US" altLang="ko-KR" sz="1600" dirty="0"/>
              <a:t>9 </a:t>
            </a:r>
            <a:r>
              <a:rPr lang="ko-KR" altLang="en-US" sz="1600" dirty="0"/>
              <a:t>저장</a:t>
            </a:r>
          </a:p>
          <a:p>
            <a:pPr marL="1257300" lvl="2" indent="-342900" eaLnBrk="1" hangingPunct="1">
              <a:spcAft>
                <a:spcPts val="100"/>
              </a:spcAft>
              <a:buFontTx/>
              <a:buAutoNum type="circleNumDbPlain" startAt="3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10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h(10) = 10 mod 5 = 0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0</a:t>
            </a:r>
            <a:r>
              <a:rPr lang="ko-KR" altLang="en-US" sz="1600" dirty="0"/>
              <a:t>번에 </a:t>
            </a:r>
            <a:r>
              <a:rPr lang="ko-KR" altLang="en-US" sz="1600" dirty="0" err="1"/>
              <a:t>노드를</a:t>
            </a:r>
            <a:r>
              <a:rPr lang="ko-KR" altLang="en-US" sz="1600" dirty="0"/>
              <a:t> 삽입하고 </a:t>
            </a:r>
            <a:r>
              <a:rPr lang="en-US" altLang="ko-KR" sz="1600" dirty="0"/>
              <a:t>10 </a:t>
            </a:r>
            <a:r>
              <a:rPr lang="ko-KR" altLang="en-US" sz="1600" dirty="0"/>
              <a:t>저장 </a:t>
            </a:r>
          </a:p>
          <a:p>
            <a:pPr marL="1257300" lvl="2" indent="-342900" eaLnBrk="1" hangingPunct="1">
              <a:spcAft>
                <a:spcPts val="100"/>
              </a:spcAft>
              <a:buFontTx/>
              <a:buAutoNum type="circleNumDbPlain" startAt="4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96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h(96) = 96 mod 5 = 1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1</a:t>
            </a:r>
            <a:r>
              <a:rPr lang="ko-KR" altLang="en-US" sz="1600" dirty="0"/>
              <a:t>번에 </a:t>
            </a:r>
            <a:r>
              <a:rPr lang="ko-KR" altLang="en-US" sz="1600" dirty="0" err="1"/>
              <a:t>노드를</a:t>
            </a:r>
            <a:r>
              <a:rPr lang="ko-KR" altLang="en-US" sz="1600" dirty="0"/>
              <a:t> 삽입하고 </a:t>
            </a:r>
            <a:r>
              <a:rPr lang="en-US" altLang="ko-KR" sz="1600" dirty="0" smtClean="0"/>
              <a:t>96 </a:t>
            </a:r>
            <a:r>
              <a:rPr lang="ko-KR" altLang="en-US" sz="1600" dirty="0"/>
              <a:t>저장 </a:t>
            </a:r>
          </a:p>
          <a:p>
            <a:pPr marL="1257300" lvl="2" indent="-342900" eaLnBrk="1" hangingPunct="1">
              <a:spcAft>
                <a:spcPts val="100"/>
              </a:spcAft>
              <a:buFontTx/>
              <a:buAutoNum type="circleNumDbPlain" startAt="5"/>
              <a:defRPr/>
            </a:pPr>
            <a:r>
              <a:rPr lang="ko-KR" altLang="en-US" sz="1600" dirty="0"/>
              <a:t>키 값 </a:t>
            </a:r>
            <a:r>
              <a:rPr lang="en-US" altLang="ko-KR" sz="1600" dirty="0"/>
              <a:t>25 </a:t>
            </a:r>
            <a:r>
              <a:rPr lang="ko-KR" altLang="en-US" sz="1600" dirty="0"/>
              <a:t>저장 </a:t>
            </a:r>
            <a:r>
              <a:rPr lang="en-US" altLang="ko-KR" sz="1600" dirty="0"/>
              <a:t>: h(25) = 25 mod 5 = 0 </a:t>
            </a:r>
          </a:p>
          <a:p>
            <a:pPr marL="1257300" lvl="2" indent="-342900" eaLnBrk="1" hangingPunct="1">
              <a:buFontTx/>
              <a:buNone/>
              <a:defRPr/>
            </a:pPr>
            <a:r>
              <a:rPr lang="en-US" altLang="ko-KR" sz="1600" dirty="0"/>
              <a:t>			⇒ </a:t>
            </a:r>
            <a:r>
              <a:rPr lang="ko-KR" altLang="en-US" sz="1600" dirty="0"/>
              <a:t>해시 테이블 </a:t>
            </a:r>
            <a:r>
              <a:rPr lang="en-US" altLang="ko-KR" sz="1600" dirty="0"/>
              <a:t>0</a:t>
            </a:r>
            <a:r>
              <a:rPr lang="ko-KR" altLang="en-US" sz="1600" dirty="0"/>
              <a:t>번에 </a:t>
            </a:r>
            <a:r>
              <a:rPr lang="ko-KR" altLang="en-US" sz="1600" dirty="0" err="1"/>
              <a:t>노드를</a:t>
            </a:r>
            <a:r>
              <a:rPr lang="ko-KR" altLang="en-US" sz="1600" dirty="0"/>
              <a:t> 삽입하고 </a:t>
            </a:r>
            <a:r>
              <a:rPr lang="en-US" altLang="ko-KR" sz="1600" dirty="0" smtClean="0"/>
              <a:t>25 </a:t>
            </a:r>
            <a:r>
              <a:rPr lang="ko-KR" altLang="en-US" sz="1600" dirty="0"/>
              <a:t>저장 </a:t>
            </a:r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5325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5. </a:t>
            </a:r>
            <a:r>
              <a:rPr lang="ko-KR" altLang="en-US" smtClean="0"/>
              <a:t>해싱</a:t>
            </a:r>
          </a:p>
        </p:txBody>
      </p:sp>
      <p:pic>
        <p:nvPicPr>
          <p:cNvPr id="54275" name="그림 3" descr="ch11-15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6"/>
          <a:stretch>
            <a:fillRect/>
          </a:stretch>
        </p:blipFill>
        <p:spPr bwMode="auto">
          <a:xfrm>
            <a:off x="611188" y="941388"/>
            <a:ext cx="7620000" cy="580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r>
              <a:rPr lang="ko-KR" altLang="en-US" smtClean="0"/>
              <a:t>순차 검색 예</a:t>
            </a:r>
            <a:r>
              <a:rPr lang="en-US" altLang="ko-KR" smtClean="0"/>
              <a:t>) </a:t>
            </a:r>
            <a:r>
              <a:rPr lang="ko-KR" altLang="en-US" smtClean="0"/>
              <a:t>검색 실패의 경우</a:t>
            </a:r>
          </a:p>
          <a:p>
            <a:pPr lvl="1"/>
            <a:endParaRPr lang="ko-KR" altLang="en-US" smtClean="0"/>
          </a:p>
        </p:txBody>
      </p:sp>
      <p:sp>
        <p:nvSpPr>
          <p:cNvPr id="1126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11268" name="그림 5" descr="ch11-01(b)_c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5" y="1473200"/>
            <a:ext cx="6094413" cy="441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  <a:defRPr/>
            </a:pPr>
            <a:r>
              <a:rPr lang="ko-KR" altLang="en-US" dirty="0"/>
              <a:t>정렬되어있지 않은 자료에 대한 순차검색 알고리즘</a:t>
            </a:r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3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 smtClean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/>
          </a:p>
          <a:p>
            <a:pPr lvl="2" eaLnBrk="1" hangingPunct="1">
              <a:spcAft>
                <a:spcPts val="100"/>
              </a:spcAft>
              <a:defRPr/>
            </a:pPr>
            <a:endParaRPr lang="en-US" altLang="ko-KR" dirty="0" smtClean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endParaRPr lang="ko-KR" altLang="en-US" dirty="0"/>
          </a:p>
          <a:p>
            <a:pPr lvl="2" eaLnBrk="1" hangingPunct="1">
              <a:spcAft>
                <a:spcPts val="100"/>
              </a:spcAft>
              <a:defRPr/>
            </a:pPr>
            <a:r>
              <a:rPr lang="ko-KR" altLang="en-US" dirty="0"/>
              <a:t>비교횟수 </a:t>
            </a:r>
            <a:r>
              <a:rPr lang="en-US" altLang="ko-KR" dirty="0"/>
              <a:t>- </a:t>
            </a:r>
            <a:r>
              <a:rPr lang="ko-KR" altLang="en-US" dirty="0"/>
              <a:t>찾고자 하는 원소의 위치에 따라 결정</a:t>
            </a:r>
          </a:p>
          <a:p>
            <a:pPr lvl="3" eaLnBrk="1" hangingPunct="1">
              <a:lnSpc>
                <a:spcPct val="110000"/>
              </a:lnSpc>
              <a:defRPr/>
            </a:pPr>
            <a:r>
              <a:rPr lang="ko-KR" altLang="en-US" b="1" dirty="0"/>
              <a:t>찾는 원소가 첫 번째 원소라면 비교횟수는 </a:t>
            </a:r>
            <a:r>
              <a:rPr lang="en-US" altLang="ko-KR" b="1" dirty="0"/>
              <a:t>1</a:t>
            </a:r>
            <a:r>
              <a:rPr lang="ko-KR" altLang="en-US" b="1" dirty="0"/>
              <a:t>번</a:t>
            </a:r>
            <a:r>
              <a:rPr lang="en-US" altLang="ko-KR" b="1" dirty="0"/>
              <a:t>, </a:t>
            </a:r>
            <a:r>
              <a:rPr lang="ko-KR" altLang="en-US" b="1" dirty="0"/>
              <a:t>두 번째 원소라면 비교횟수는 </a:t>
            </a:r>
            <a:r>
              <a:rPr lang="en-US" altLang="ko-KR" b="1" dirty="0"/>
              <a:t>2</a:t>
            </a:r>
            <a:r>
              <a:rPr lang="ko-KR" altLang="en-US" b="1" dirty="0"/>
              <a:t>번</a:t>
            </a:r>
            <a:r>
              <a:rPr lang="en-US" altLang="ko-KR" b="1" dirty="0"/>
              <a:t>, </a:t>
            </a:r>
            <a:r>
              <a:rPr lang="ko-KR" altLang="en-US" b="1" dirty="0"/>
              <a:t>세 번째 원소라면 비교횟수는 </a:t>
            </a:r>
            <a:r>
              <a:rPr lang="en-US" altLang="ko-KR" b="1" dirty="0"/>
              <a:t>3</a:t>
            </a:r>
            <a:r>
              <a:rPr lang="ko-KR" altLang="en-US" b="1" dirty="0"/>
              <a:t>번</a:t>
            </a:r>
            <a:r>
              <a:rPr lang="en-US" altLang="ko-KR" b="1" dirty="0"/>
              <a:t>, </a:t>
            </a:r>
            <a:r>
              <a:rPr lang="ko-KR" altLang="en-US" b="1" dirty="0"/>
              <a:t>찾는 원소가 </a:t>
            </a:r>
            <a:r>
              <a:rPr lang="en-US" altLang="ko-KR" b="1" dirty="0"/>
              <a:t>i</a:t>
            </a:r>
            <a:r>
              <a:rPr lang="ko-KR" altLang="en-US" b="1" dirty="0"/>
              <a:t>번째 원소이면 </a:t>
            </a:r>
            <a:r>
              <a:rPr lang="en-US" altLang="ko-KR" b="1" dirty="0"/>
              <a:t>i</a:t>
            </a:r>
            <a:r>
              <a:rPr lang="ko-KR" altLang="en-US" b="1" dirty="0"/>
              <a:t>번</a:t>
            </a:r>
            <a:r>
              <a:rPr lang="en-US" altLang="ko-KR" b="1" dirty="0"/>
              <a:t>, </a:t>
            </a:r>
            <a:r>
              <a:rPr lang="en-US" altLang="ko-KR" b="1" dirty="0">
                <a:latin typeface="Times New Roman"/>
              </a:rPr>
              <a:t>…</a:t>
            </a:r>
            <a:endParaRPr lang="en-US" altLang="ko-KR" b="1" dirty="0"/>
          </a:p>
          <a:p>
            <a:pPr lvl="3" eaLnBrk="1" hangingPunct="1">
              <a:defRPr/>
            </a:pPr>
            <a:r>
              <a:rPr lang="ko-KR" altLang="en-US" b="1" dirty="0"/>
              <a:t>정렬되지 않은 원소에서의 순차 검색의 평균 비교 횟수</a:t>
            </a:r>
          </a:p>
          <a:p>
            <a:pPr lvl="3" eaLnBrk="1" hangingPunct="1">
              <a:buFont typeface="Wingdings" pitchFamily="2" charset="2"/>
              <a:buNone/>
              <a:defRPr/>
            </a:pPr>
            <a:r>
              <a:rPr lang="ko-KR" altLang="en-US" dirty="0"/>
              <a:t>      </a:t>
            </a:r>
            <a:r>
              <a:rPr lang="en-US" altLang="ko-KR" b="1" dirty="0"/>
              <a:t>= 1/n(1+2+3+ </a:t>
            </a:r>
            <a:r>
              <a:rPr lang="en-US" altLang="ko-KR" b="1" dirty="0">
                <a:latin typeface="Times New Roman"/>
              </a:rPr>
              <a:t>…</a:t>
            </a:r>
            <a:r>
              <a:rPr lang="en-US" altLang="ko-KR" b="1" dirty="0"/>
              <a:t> + n) = (n+1)/2</a:t>
            </a:r>
            <a:r>
              <a:rPr lang="en-US" altLang="ko-KR" b="1" dirty="0">
                <a:latin typeface="Times New Roman"/>
              </a:rPr>
              <a:t>  </a:t>
            </a:r>
            <a:r>
              <a:rPr lang="en-US" altLang="ko-KR" dirty="0"/>
              <a:t> </a:t>
            </a:r>
          </a:p>
          <a:p>
            <a:pPr lvl="2" eaLnBrk="1" hangingPunct="1">
              <a:defRPr/>
            </a:pPr>
            <a:r>
              <a:rPr lang="ko-KR" altLang="en-US" dirty="0"/>
              <a:t>평균 시간 복잡도 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O(n)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1229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2. </a:t>
            </a:r>
            <a:r>
              <a:rPr lang="ko-KR" altLang="en-US" smtClean="0"/>
              <a:t>순차 검색</a:t>
            </a:r>
          </a:p>
        </p:txBody>
      </p:sp>
      <p:pic>
        <p:nvPicPr>
          <p:cNvPr id="4" name="그림 3" descr="ch11-algo-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8" y="1422400"/>
            <a:ext cx="3792537" cy="32004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 eaLnBrk="1" hangingPunct="1">
              <a:lnSpc>
                <a:spcPct val="130000"/>
              </a:lnSpc>
            </a:pPr>
            <a:r>
              <a:rPr lang="ko-KR" altLang="en-US" dirty="0" smtClean="0"/>
              <a:t>정렬되어있지 않은 자료에 대한 순차검색 </a:t>
            </a:r>
            <a:r>
              <a:rPr lang="en-US" altLang="ko-KR" dirty="0" smtClean="0"/>
              <a:t>C </a:t>
            </a:r>
            <a:r>
              <a:rPr lang="ko-KR" altLang="en-US" dirty="0" smtClean="0"/>
              <a:t>프로그램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dirty="0" smtClean="0"/>
              <a:t>검색 대상 자료 </a:t>
            </a:r>
            <a:r>
              <a:rPr lang="en-US" altLang="ko-KR" dirty="0" smtClean="0"/>
              <a:t>: {</a:t>
            </a:r>
            <a:r>
              <a:rPr lang="en-US" altLang="ko-KR" sz="1600" dirty="0" smtClean="0"/>
              <a:t>8, 30, 1, 9, 11, 19, 2</a:t>
            </a:r>
            <a:r>
              <a:rPr lang="en-US" altLang="ko-KR" dirty="0" smtClean="0"/>
              <a:t>}  - 7</a:t>
            </a:r>
            <a:r>
              <a:rPr lang="ko-KR" altLang="en-US" dirty="0" smtClean="0"/>
              <a:t>개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dirty="0" smtClean="0"/>
              <a:t>검색 </a:t>
            </a:r>
            <a:r>
              <a:rPr lang="en-US" altLang="ko-KR" dirty="0" smtClean="0"/>
              <a:t>1 : </a:t>
            </a:r>
            <a:r>
              <a:rPr lang="ko-KR" altLang="en-US" dirty="0" err="1" smtClean="0"/>
              <a:t>탐색키</a:t>
            </a:r>
            <a:r>
              <a:rPr lang="ko-KR" altLang="en-US" dirty="0" smtClean="0"/>
              <a:t> </a:t>
            </a:r>
            <a:r>
              <a:rPr lang="en-US" altLang="ko-KR" dirty="0" smtClean="0"/>
              <a:t>9 </a:t>
            </a:r>
            <a:r>
              <a:rPr lang="ko-KR" altLang="en-US" dirty="0" smtClean="0"/>
              <a:t>검색  ☞ 검색 성공</a:t>
            </a:r>
            <a:r>
              <a:rPr lang="en-US" altLang="ko-KR" dirty="0" smtClean="0"/>
              <a:t>!</a:t>
            </a:r>
          </a:p>
          <a:p>
            <a:pPr lvl="2" eaLnBrk="1" hangingPunct="1">
              <a:spcAft>
                <a:spcPts val="100"/>
              </a:spcAft>
            </a:pPr>
            <a:r>
              <a:rPr lang="ko-KR" altLang="en-US" dirty="0" smtClean="0"/>
              <a:t>검색 </a:t>
            </a:r>
            <a:r>
              <a:rPr lang="en-US" altLang="ko-KR" dirty="0" smtClean="0"/>
              <a:t>2 : </a:t>
            </a:r>
            <a:r>
              <a:rPr lang="ko-KR" altLang="en-US" dirty="0" err="1" smtClean="0"/>
              <a:t>탐색키</a:t>
            </a:r>
            <a:r>
              <a:rPr lang="ko-KR" altLang="en-US" dirty="0" smtClean="0"/>
              <a:t> </a:t>
            </a:r>
            <a:r>
              <a:rPr lang="en-US" altLang="ko-KR" dirty="0" smtClean="0"/>
              <a:t>6 </a:t>
            </a:r>
            <a:r>
              <a:rPr lang="ko-KR" altLang="en-US" dirty="0" smtClean="0"/>
              <a:t>검색  ☞ 검색 실패</a:t>
            </a:r>
            <a:r>
              <a:rPr lang="en-US" altLang="ko-KR" dirty="0" smtClean="0"/>
              <a:t>!</a:t>
            </a:r>
          </a:p>
          <a:p>
            <a:pPr lvl="1"/>
            <a:endParaRPr lang="ko-KR" altLang="en-US" dirty="0" smtClean="0"/>
          </a:p>
        </p:txBody>
      </p:sp>
      <p:sp>
        <p:nvSpPr>
          <p:cNvPr id="1331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순차 검색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정렬되지 않은 자료</a:t>
            </a:r>
            <a:endParaRPr lang="ko-KR" altLang="en-US" sz="2000" dirty="0" smtClean="0"/>
          </a:p>
        </p:txBody>
      </p:sp>
      <p:pic>
        <p:nvPicPr>
          <p:cNvPr id="2" name="그림 1" descr="D:\2013경기북과학고\수업관련\CPractice\ClassHomeWorkTest\Project1.ex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37" y="2492896"/>
            <a:ext cx="6449326" cy="4210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마스터</Template>
  <TotalTime>6199</TotalTime>
  <Words>2655</Words>
  <Application>Microsoft Office PowerPoint</Application>
  <PresentationFormat>화면 슬라이드 쇼(4:3)</PresentationFormat>
  <Paragraphs>689</Paragraphs>
  <Slides>63</Slides>
  <Notes>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63</vt:i4>
      </vt:variant>
    </vt:vector>
  </HeadingPairs>
  <TitlesOfParts>
    <vt:vector size="64" baseType="lpstr">
      <vt:lpstr>마스터</vt:lpstr>
      <vt:lpstr>Sorting &amp; Searching</vt:lpstr>
      <vt:lpstr>PowerPoint 프레젠테이션</vt:lpstr>
      <vt:lpstr>1. 검색</vt:lpstr>
      <vt:lpstr>1. 검색</vt:lpstr>
      <vt:lpstr>2. 순차 검색</vt:lpstr>
      <vt:lpstr>2. 순차 검색</vt:lpstr>
      <vt:lpstr>2. 순차 검색</vt:lpstr>
      <vt:lpstr>2. 순차 검색</vt:lpstr>
      <vt:lpstr>2. 순차 검색 : 정렬되지 않은 자료</vt:lpstr>
      <vt:lpstr>2. 순차 검색 : 정렬되지 않은 자료</vt:lpstr>
      <vt:lpstr>2. 순차 검색 : 정렬되지 않은 자료</vt:lpstr>
      <vt:lpstr>2. 순차 검색 : 랜덤 배열 생성</vt:lpstr>
      <vt:lpstr>2. 순차 검색</vt:lpstr>
      <vt:lpstr>2. 순차 검색</vt:lpstr>
      <vt:lpstr>2. 순차 검색 : 정렬된 자료</vt:lpstr>
      <vt:lpstr>2. 순차 검색 : 정렬된 자료</vt:lpstr>
      <vt:lpstr>2. 순차 검색</vt:lpstr>
      <vt:lpstr>2. 순차 검색</vt:lpstr>
      <vt:lpstr>2. 순차 검색 : 색인 순차</vt:lpstr>
      <vt:lpstr>2. 순차 검색 : 색인 순차</vt:lpstr>
      <vt:lpstr>2. 순차 검색 : 색인 순차</vt:lpstr>
      <vt:lpstr>2. 순차 검색 : 색인 순차</vt:lpstr>
      <vt:lpstr>2. 순차 검색</vt:lpstr>
      <vt:lpstr>3. 이진 검색</vt:lpstr>
      <vt:lpstr>3. 이진 검색</vt:lpstr>
      <vt:lpstr>3. 이진 검색</vt:lpstr>
      <vt:lpstr>3. 이진 검색</vt:lpstr>
      <vt:lpstr>3. 이진 검색</vt:lpstr>
      <vt:lpstr>3. 이진검색 – 표준 라이브러리 이용</vt:lpstr>
      <vt:lpstr>3. 이진검색 – 표준 라이브러리 이용2</vt:lpstr>
      <vt:lpstr>3-1. 이분법(bisection method)</vt:lpstr>
      <vt:lpstr>3-1. 이분법(bisection method)</vt:lpstr>
      <vt:lpstr>3-1. 이분법(bisection method)</vt:lpstr>
      <vt:lpstr>3-1. 이분법(bisection method)</vt:lpstr>
      <vt:lpstr>3-1. 이분법 - Practice</vt:lpstr>
      <vt:lpstr>3-2. 삼분법(ternary method)</vt:lpstr>
      <vt:lpstr>3-2. 삼분법(ternary method)</vt:lpstr>
      <vt:lpstr>4. 이진 트리 검색</vt:lpstr>
      <vt:lpstr>4. 이진 트리 검색 : [예제 11-4] 영어사전 검색 프로그램</vt:lpstr>
      <vt:lpstr>4. 이진 트리 검색 : [예제 11-4] 영어사전 검색 프로그램</vt:lpstr>
      <vt:lpstr>4. 이진 트리 검색 : [예제 11-4] 영어사전 검색 프로그램</vt:lpstr>
      <vt:lpstr>4. 이진 트리 검색 : [예제 11-4] 영어사전 검색 프로그램</vt:lpstr>
      <vt:lpstr>4. 이진 트리 검색 : [예제 11-4] 영어사전 검색 프로그램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5. 해싱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특적</dc:title>
  <dc:creator>suakii</dc:creator>
  <cp:lastModifiedBy>박종화</cp:lastModifiedBy>
  <cp:revision>113</cp:revision>
  <dcterms:created xsi:type="dcterms:W3CDTF">2011-01-05T15:14:06Z</dcterms:created>
  <dcterms:modified xsi:type="dcterms:W3CDTF">2013-08-28T10:40:57Z</dcterms:modified>
</cp:coreProperties>
</file>